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04" r:id="rId3"/>
    <p:sldId id="307" r:id="rId4"/>
    <p:sldId id="313" r:id="rId5"/>
    <p:sldId id="314" r:id="rId6"/>
    <p:sldId id="315" r:id="rId7"/>
  </p:sldIdLst>
  <p:sldSz cx="10693400" cy="7561263"/>
  <p:notesSz cx="9866313" cy="6735763"/>
  <p:defaultTextStyle>
    <a:defPPr>
      <a:defRPr lang="ja-JP"/>
    </a:defPPr>
    <a:lvl1pPr marL="0" algn="l" defTabSz="1145802" rtl="0" eaLnBrk="1" latinLnBrk="0" hangingPunct="1">
      <a:defRPr kumimoji="1" sz="2200" kern="1200">
        <a:solidFill>
          <a:schemeClr val="tx1"/>
        </a:solidFill>
        <a:latin typeface="+mn-lt"/>
        <a:ea typeface="+mn-ea"/>
        <a:cs typeface="+mn-cs"/>
      </a:defRPr>
    </a:lvl1pPr>
    <a:lvl2pPr marL="572901" algn="l" defTabSz="1145802" rtl="0" eaLnBrk="1" latinLnBrk="0" hangingPunct="1">
      <a:defRPr kumimoji="1" sz="2200" kern="1200">
        <a:solidFill>
          <a:schemeClr val="tx1"/>
        </a:solidFill>
        <a:latin typeface="+mn-lt"/>
        <a:ea typeface="+mn-ea"/>
        <a:cs typeface="+mn-cs"/>
      </a:defRPr>
    </a:lvl2pPr>
    <a:lvl3pPr marL="1145802" algn="l" defTabSz="1145802" rtl="0" eaLnBrk="1" latinLnBrk="0" hangingPunct="1">
      <a:defRPr kumimoji="1" sz="2200" kern="1200">
        <a:solidFill>
          <a:schemeClr val="tx1"/>
        </a:solidFill>
        <a:latin typeface="+mn-lt"/>
        <a:ea typeface="+mn-ea"/>
        <a:cs typeface="+mn-cs"/>
      </a:defRPr>
    </a:lvl3pPr>
    <a:lvl4pPr marL="1718703" algn="l" defTabSz="1145802" rtl="0" eaLnBrk="1" latinLnBrk="0" hangingPunct="1">
      <a:defRPr kumimoji="1" sz="2200" kern="1200">
        <a:solidFill>
          <a:schemeClr val="tx1"/>
        </a:solidFill>
        <a:latin typeface="+mn-lt"/>
        <a:ea typeface="+mn-ea"/>
        <a:cs typeface="+mn-cs"/>
      </a:defRPr>
    </a:lvl4pPr>
    <a:lvl5pPr marL="2291604" algn="l" defTabSz="1145802" rtl="0" eaLnBrk="1" latinLnBrk="0" hangingPunct="1">
      <a:defRPr kumimoji="1" sz="2200" kern="1200">
        <a:solidFill>
          <a:schemeClr val="tx1"/>
        </a:solidFill>
        <a:latin typeface="+mn-lt"/>
        <a:ea typeface="+mn-ea"/>
        <a:cs typeface="+mn-cs"/>
      </a:defRPr>
    </a:lvl5pPr>
    <a:lvl6pPr marL="2864505" algn="l" defTabSz="1145802" rtl="0" eaLnBrk="1" latinLnBrk="0" hangingPunct="1">
      <a:defRPr kumimoji="1" sz="2200" kern="1200">
        <a:solidFill>
          <a:schemeClr val="tx1"/>
        </a:solidFill>
        <a:latin typeface="+mn-lt"/>
        <a:ea typeface="+mn-ea"/>
        <a:cs typeface="+mn-cs"/>
      </a:defRPr>
    </a:lvl6pPr>
    <a:lvl7pPr marL="3437406" algn="l" defTabSz="1145802" rtl="0" eaLnBrk="1" latinLnBrk="0" hangingPunct="1">
      <a:defRPr kumimoji="1" sz="2200" kern="1200">
        <a:solidFill>
          <a:schemeClr val="tx1"/>
        </a:solidFill>
        <a:latin typeface="+mn-lt"/>
        <a:ea typeface="+mn-ea"/>
        <a:cs typeface="+mn-cs"/>
      </a:defRPr>
    </a:lvl7pPr>
    <a:lvl8pPr marL="4010307" algn="l" defTabSz="1145802" rtl="0" eaLnBrk="1" latinLnBrk="0" hangingPunct="1">
      <a:defRPr kumimoji="1" sz="2200" kern="1200">
        <a:solidFill>
          <a:schemeClr val="tx1"/>
        </a:solidFill>
        <a:latin typeface="+mn-lt"/>
        <a:ea typeface="+mn-ea"/>
        <a:cs typeface="+mn-cs"/>
      </a:defRPr>
    </a:lvl8pPr>
    <a:lvl9pPr marL="4583208" algn="l" defTabSz="1145802" rtl="0" eaLnBrk="1" latinLnBrk="0" hangingPunct="1">
      <a:defRPr kumimoji="1"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9" userDrawn="1">
          <p15:clr>
            <a:srgbClr val="A4A3A4"/>
          </p15:clr>
        </p15:guide>
        <p15:guide id="2" pos="5759" userDrawn="1">
          <p15:clr>
            <a:srgbClr val="A4A3A4"/>
          </p15:clr>
        </p15:guide>
        <p15:guide id="3" orient="horz" pos="2382">
          <p15:clr>
            <a:srgbClr val="A4A3A4"/>
          </p15:clr>
        </p15:guide>
        <p15:guide id="4"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AEA"/>
    <a:srgbClr val="FF2FCD"/>
    <a:srgbClr val="FF75DE"/>
    <a:srgbClr val="1036D6"/>
    <a:srgbClr val="40E894"/>
    <a:srgbClr val="66FFCC"/>
    <a:srgbClr val="C0000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6" autoAdjust="0"/>
  </p:normalViewPr>
  <p:slideViewPr>
    <p:cSldViewPr>
      <p:cViewPr varScale="1">
        <p:scale>
          <a:sx n="57" d="100"/>
          <a:sy n="57" d="100"/>
        </p:scale>
        <p:origin x="1260" y="32"/>
      </p:cViewPr>
      <p:guideLst>
        <p:guide orient="horz" pos="3059"/>
        <p:guide pos="5759"/>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8" y="2348894"/>
            <a:ext cx="9089390" cy="162077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4013" y="4284717"/>
            <a:ext cx="7485380" cy="1932322"/>
          </a:xfrm>
        </p:spPr>
        <p:txBody>
          <a:bodyPr/>
          <a:lstStyle>
            <a:lvl1pPr marL="0" indent="0" algn="ctr">
              <a:buNone/>
              <a:defRPr>
                <a:solidFill>
                  <a:schemeClr val="tx1">
                    <a:tint val="75000"/>
                  </a:schemeClr>
                </a:solidFill>
              </a:defRPr>
            </a:lvl1pPr>
            <a:lvl2pPr marL="860081" indent="0" algn="ctr">
              <a:buNone/>
              <a:defRPr>
                <a:solidFill>
                  <a:schemeClr val="tx1">
                    <a:tint val="75000"/>
                  </a:schemeClr>
                </a:solidFill>
              </a:defRPr>
            </a:lvl2pPr>
            <a:lvl3pPr marL="1720162" indent="0" algn="ctr">
              <a:buNone/>
              <a:defRPr>
                <a:solidFill>
                  <a:schemeClr val="tx1">
                    <a:tint val="75000"/>
                  </a:schemeClr>
                </a:solidFill>
              </a:defRPr>
            </a:lvl3pPr>
            <a:lvl4pPr marL="2580243" indent="0" algn="ctr">
              <a:buNone/>
              <a:defRPr>
                <a:solidFill>
                  <a:schemeClr val="tx1">
                    <a:tint val="75000"/>
                  </a:schemeClr>
                </a:solidFill>
              </a:defRPr>
            </a:lvl4pPr>
            <a:lvl5pPr marL="3440323" indent="0" algn="ctr">
              <a:buNone/>
              <a:defRPr>
                <a:solidFill>
                  <a:schemeClr val="tx1">
                    <a:tint val="75000"/>
                  </a:schemeClr>
                </a:solidFill>
              </a:defRPr>
            </a:lvl5pPr>
            <a:lvl6pPr marL="4300404" indent="0" algn="ctr">
              <a:buNone/>
              <a:defRPr>
                <a:solidFill>
                  <a:schemeClr val="tx1">
                    <a:tint val="75000"/>
                  </a:schemeClr>
                </a:solidFill>
              </a:defRPr>
            </a:lvl6pPr>
            <a:lvl7pPr marL="5160485" indent="0" algn="ctr">
              <a:buNone/>
              <a:defRPr>
                <a:solidFill>
                  <a:schemeClr val="tx1">
                    <a:tint val="75000"/>
                  </a:schemeClr>
                </a:solidFill>
              </a:defRPr>
            </a:lvl7pPr>
            <a:lvl8pPr marL="6020566" indent="0" algn="ctr">
              <a:buNone/>
              <a:defRPr>
                <a:solidFill>
                  <a:schemeClr val="tx1">
                    <a:tint val="75000"/>
                  </a:schemeClr>
                </a:solidFill>
              </a:defRPr>
            </a:lvl8pPr>
            <a:lvl9pPr marL="68806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298400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30542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7" y="227539"/>
            <a:ext cx="2406015" cy="483780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671" y="227539"/>
            <a:ext cx="7039822" cy="483780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40069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9060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8" y="4858814"/>
            <a:ext cx="9089390" cy="1501751"/>
          </a:xfrm>
        </p:spPr>
        <p:txBody>
          <a:bodyPr anchor="t"/>
          <a:lstStyle>
            <a:lvl1pPr algn="l">
              <a:defRPr sz="7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708" y="3204788"/>
            <a:ext cx="9089390" cy="1654025"/>
          </a:xfrm>
        </p:spPr>
        <p:txBody>
          <a:bodyPr anchor="b"/>
          <a:lstStyle>
            <a:lvl1pPr marL="0" indent="0">
              <a:buNone/>
              <a:defRPr sz="3700">
                <a:solidFill>
                  <a:schemeClr val="tx1">
                    <a:tint val="75000"/>
                  </a:schemeClr>
                </a:solidFill>
              </a:defRPr>
            </a:lvl1pPr>
            <a:lvl2pPr marL="860081" indent="0">
              <a:buNone/>
              <a:defRPr sz="3400">
                <a:solidFill>
                  <a:schemeClr val="tx1">
                    <a:tint val="75000"/>
                  </a:schemeClr>
                </a:solidFill>
              </a:defRPr>
            </a:lvl2pPr>
            <a:lvl3pPr marL="1720162" indent="0">
              <a:buNone/>
              <a:defRPr sz="3000">
                <a:solidFill>
                  <a:schemeClr val="tx1">
                    <a:tint val="75000"/>
                  </a:schemeClr>
                </a:solidFill>
              </a:defRPr>
            </a:lvl3pPr>
            <a:lvl4pPr marL="2580243" indent="0">
              <a:buNone/>
              <a:defRPr sz="2600">
                <a:solidFill>
                  <a:schemeClr val="tx1">
                    <a:tint val="75000"/>
                  </a:schemeClr>
                </a:solidFill>
              </a:defRPr>
            </a:lvl4pPr>
            <a:lvl5pPr marL="3440323" indent="0">
              <a:buNone/>
              <a:defRPr sz="2600">
                <a:solidFill>
                  <a:schemeClr val="tx1">
                    <a:tint val="75000"/>
                  </a:schemeClr>
                </a:solidFill>
              </a:defRPr>
            </a:lvl5pPr>
            <a:lvl6pPr marL="4300404" indent="0">
              <a:buNone/>
              <a:defRPr sz="2600">
                <a:solidFill>
                  <a:schemeClr val="tx1">
                    <a:tint val="75000"/>
                  </a:schemeClr>
                </a:solidFill>
              </a:defRPr>
            </a:lvl6pPr>
            <a:lvl7pPr marL="5160485" indent="0">
              <a:buNone/>
              <a:defRPr sz="2600">
                <a:solidFill>
                  <a:schemeClr val="tx1">
                    <a:tint val="75000"/>
                  </a:schemeClr>
                </a:solidFill>
              </a:defRPr>
            </a:lvl7pPr>
            <a:lvl8pPr marL="6020566" indent="0">
              <a:buNone/>
              <a:defRPr sz="2600">
                <a:solidFill>
                  <a:schemeClr val="tx1">
                    <a:tint val="75000"/>
                  </a:schemeClr>
                </a:solidFill>
              </a:defRPr>
            </a:lvl8pPr>
            <a:lvl9pPr marL="6880647" indent="0">
              <a:buNone/>
              <a:defRPr sz="2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362130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673" y="1323224"/>
            <a:ext cx="4722919" cy="3742125"/>
          </a:xfrm>
        </p:spPr>
        <p:txBody>
          <a:bodyPr/>
          <a:lstStyle>
            <a:lvl1pPr>
              <a:defRPr sz="5300"/>
            </a:lvl1pPr>
            <a:lvl2pPr>
              <a:defRPr sz="4500"/>
            </a:lvl2pPr>
            <a:lvl3pPr>
              <a:defRPr sz="3700"/>
            </a:lvl3pPr>
            <a:lvl4pPr>
              <a:defRPr sz="3400"/>
            </a:lvl4pPr>
            <a:lvl5pPr>
              <a:defRPr sz="3400"/>
            </a:lvl5pPr>
            <a:lvl6pPr>
              <a:defRPr sz="3400"/>
            </a:lvl6pPr>
            <a:lvl7pPr>
              <a:defRPr sz="3400"/>
            </a:lvl7pPr>
            <a:lvl8pPr>
              <a:defRPr sz="3400"/>
            </a:lvl8pPr>
            <a:lvl9pPr>
              <a:defRPr sz="3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814" y="1323224"/>
            <a:ext cx="4722919" cy="3742125"/>
          </a:xfrm>
        </p:spPr>
        <p:txBody>
          <a:bodyPr/>
          <a:lstStyle>
            <a:lvl1pPr>
              <a:defRPr sz="5300"/>
            </a:lvl1pPr>
            <a:lvl2pPr>
              <a:defRPr sz="4500"/>
            </a:lvl2pPr>
            <a:lvl3pPr>
              <a:defRPr sz="3700"/>
            </a:lvl3pPr>
            <a:lvl4pPr>
              <a:defRPr sz="3400"/>
            </a:lvl4pPr>
            <a:lvl5pPr>
              <a:defRPr sz="3400"/>
            </a:lvl5pPr>
            <a:lvl6pPr>
              <a:defRPr sz="3400"/>
            </a:lvl6pPr>
            <a:lvl7pPr>
              <a:defRPr sz="3400"/>
            </a:lvl7pPr>
            <a:lvl8pPr>
              <a:defRPr sz="3400"/>
            </a:lvl8pPr>
            <a:lvl9pPr>
              <a:defRPr sz="3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218805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2"/>
            <a:ext cx="9624060" cy="126021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3" y="1692534"/>
            <a:ext cx="4724775" cy="705368"/>
          </a:xfrm>
        </p:spPr>
        <p:txBody>
          <a:bodyPr anchor="b"/>
          <a:lstStyle>
            <a:lvl1pPr marL="0" indent="0">
              <a:buNone/>
              <a:defRPr sz="4500" b="1"/>
            </a:lvl1pPr>
            <a:lvl2pPr marL="860081" indent="0">
              <a:buNone/>
              <a:defRPr sz="3700" b="1"/>
            </a:lvl2pPr>
            <a:lvl3pPr marL="1720162" indent="0">
              <a:buNone/>
              <a:defRPr sz="3400" b="1"/>
            </a:lvl3pPr>
            <a:lvl4pPr marL="2580243" indent="0">
              <a:buNone/>
              <a:defRPr sz="3000" b="1"/>
            </a:lvl4pPr>
            <a:lvl5pPr marL="3440323" indent="0">
              <a:buNone/>
              <a:defRPr sz="3000" b="1"/>
            </a:lvl5pPr>
            <a:lvl6pPr marL="4300404" indent="0">
              <a:buNone/>
              <a:defRPr sz="3000" b="1"/>
            </a:lvl6pPr>
            <a:lvl7pPr marL="5160485" indent="0">
              <a:buNone/>
              <a:defRPr sz="3000" b="1"/>
            </a:lvl7pPr>
            <a:lvl8pPr marL="6020566" indent="0">
              <a:buNone/>
              <a:defRPr sz="3000" b="1"/>
            </a:lvl8pPr>
            <a:lvl9pPr marL="6880647" indent="0">
              <a:buNone/>
              <a:defRPr sz="30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3" y="2397901"/>
            <a:ext cx="4724775" cy="4356478"/>
          </a:xfrm>
        </p:spPr>
        <p:txBody>
          <a:bodyPr/>
          <a:lstStyle>
            <a:lvl1pPr>
              <a:defRPr sz="4500"/>
            </a:lvl1pPr>
            <a:lvl2pPr>
              <a:defRPr sz="3700"/>
            </a:lvl2pPr>
            <a:lvl3pPr>
              <a:defRPr sz="34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103" y="1692534"/>
            <a:ext cx="4726632" cy="705368"/>
          </a:xfrm>
        </p:spPr>
        <p:txBody>
          <a:bodyPr anchor="b"/>
          <a:lstStyle>
            <a:lvl1pPr marL="0" indent="0">
              <a:buNone/>
              <a:defRPr sz="4500" b="1"/>
            </a:lvl1pPr>
            <a:lvl2pPr marL="860081" indent="0">
              <a:buNone/>
              <a:defRPr sz="3700" b="1"/>
            </a:lvl2pPr>
            <a:lvl3pPr marL="1720162" indent="0">
              <a:buNone/>
              <a:defRPr sz="3400" b="1"/>
            </a:lvl3pPr>
            <a:lvl4pPr marL="2580243" indent="0">
              <a:buNone/>
              <a:defRPr sz="3000" b="1"/>
            </a:lvl4pPr>
            <a:lvl5pPr marL="3440323" indent="0">
              <a:buNone/>
              <a:defRPr sz="3000" b="1"/>
            </a:lvl5pPr>
            <a:lvl6pPr marL="4300404" indent="0">
              <a:buNone/>
              <a:defRPr sz="3000" b="1"/>
            </a:lvl6pPr>
            <a:lvl7pPr marL="5160485" indent="0">
              <a:buNone/>
              <a:defRPr sz="3000" b="1"/>
            </a:lvl7pPr>
            <a:lvl8pPr marL="6020566" indent="0">
              <a:buNone/>
              <a:defRPr sz="3000" b="1"/>
            </a:lvl8pPr>
            <a:lvl9pPr marL="6880647" indent="0">
              <a:buNone/>
              <a:defRPr sz="30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103" y="2397901"/>
            <a:ext cx="4726632" cy="4356478"/>
          </a:xfrm>
        </p:spPr>
        <p:txBody>
          <a:bodyPr/>
          <a:lstStyle>
            <a:lvl1pPr>
              <a:defRPr sz="4500"/>
            </a:lvl1pPr>
            <a:lvl2pPr>
              <a:defRPr sz="3700"/>
            </a:lvl2pPr>
            <a:lvl3pPr>
              <a:defRPr sz="34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10456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184653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20597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301050"/>
            <a:ext cx="3518055" cy="1281215"/>
          </a:xfrm>
        </p:spPr>
        <p:txBody>
          <a:bodyPr anchor="b"/>
          <a:lstStyle>
            <a:lvl1pPr algn="l">
              <a:defRPr sz="3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5" y="301053"/>
            <a:ext cx="5977908" cy="6453328"/>
          </a:xfrm>
        </p:spPr>
        <p:txBody>
          <a:bodyPr/>
          <a:lstStyle>
            <a:lvl1pPr>
              <a:defRPr sz="6000"/>
            </a:lvl1pPr>
            <a:lvl2pPr>
              <a:defRPr sz="5300"/>
            </a:lvl2pPr>
            <a:lvl3pPr>
              <a:defRPr sz="4500"/>
            </a:lvl3pPr>
            <a:lvl4pPr>
              <a:defRPr sz="3700"/>
            </a:lvl4pPr>
            <a:lvl5pPr>
              <a:defRPr sz="3700"/>
            </a:lvl5pPr>
            <a:lvl6pPr>
              <a:defRPr sz="3700"/>
            </a:lvl6pPr>
            <a:lvl7pPr>
              <a:defRPr sz="3700"/>
            </a:lvl7pPr>
            <a:lvl8pPr>
              <a:defRPr sz="3700"/>
            </a:lvl8pPr>
            <a:lvl9pPr>
              <a:defRPr sz="3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2" y="1582268"/>
            <a:ext cx="3518055" cy="5172115"/>
          </a:xfrm>
        </p:spPr>
        <p:txBody>
          <a:bodyPr/>
          <a:lstStyle>
            <a:lvl1pPr marL="0" indent="0">
              <a:buNone/>
              <a:defRPr sz="2600"/>
            </a:lvl1pPr>
            <a:lvl2pPr marL="860081" indent="0">
              <a:buNone/>
              <a:defRPr sz="2300"/>
            </a:lvl2pPr>
            <a:lvl3pPr marL="1720162" indent="0">
              <a:buNone/>
              <a:defRPr sz="1900"/>
            </a:lvl3pPr>
            <a:lvl4pPr marL="2580243" indent="0">
              <a:buNone/>
              <a:defRPr sz="1700"/>
            </a:lvl4pPr>
            <a:lvl5pPr marL="3440323" indent="0">
              <a:buNone/>
              <a:defRPr sz="1700"/>
            </a:lvl5pPr>
            <a:lvl6pPr marL="4300404" indent="0">
              <a:buNone/>
              <a:defRPr sz="1700"/>
            </a:lvl6pPr>
            <a:lvl7pPr marL="5160485" indent="0">
              <a:buNone/>
              <a:defRPr sz="1700"/>
            </a:lvl7pPr>
            <a:lvl8pPr marL="6020566" indent="0">
              <a:buNone/>
              <a:defRPr sz="1700"/>
            </a:lvl8pPr>
            <a:lvl9pPr marL="6880647" indent="0">
              <a:buNone/>
              <a:defRPr sz="17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269427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5292885"/>
            <a:ext cx="6416040" cy="624856"/>
          </a:xfrm>
        </p:spPr>
        <p:txBody>
          <a:bodyPr anchor="b"/>
          <a:lstStyle>
            <a:lvl1pPr algn="l">
              <a:defRPr sz="37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2" y="675613"/>
            <a:ext cx="6416040" cy="4536758"/>
          </a:xfrm>
        </p:spPr>
        <p:txBody>
          <a:bodyPr/>
          <a:lstStyle>
            <a:lvl1pPr marL="0" indent="0">
              <a:buNone/>
              <a:defRPr sz="6000"/>
            </a:lvl1pPr>
            <a:lvl2pPr marL="860081" indent="0">
              <a:buNone/>
              <a:defRPr sz="5300"/>
            </a:lvl2pPr>
            <a:lvl3pPr marL="1720162" indent="0">
              <a:buNone/>
              <a:defRPr sz="4500"/>
            </a:lvl3pPr>
            <a:lvl4pPr marL="2580243" indent="0">
              <a:buNone/>
              <a:defRPr sz="3700"/>
            </a:lvl4pPr>
            <a:lvl5pPr marL="3440323" indent="0">
              <a:buNone/>
              <a:defRPr sz="3700"/>
            </a:lvl5pPr>
            <a:lvl6pPr marL="4300404" indent="0">
              <a:buNone/>
              <a:defRPr sz="3700"/>
            </a:lvl6pPr>
            <a:lvl7pPr marL="5160485" indent="0">
              <a:buNone/>
              <a:defRPr sz="3700"/>
            </a:lvl7pPr>
            <a:lvl8pPr marL="6020566" indent="0">
              <a:buNone/>
              <a:defRPr sz="3700"/>
            </a:lvl8pPr>
            <a:lvl9pPr marL="6880647" indent="0">
              <a:buNone/>
              <a:defRPr sz="3700"/>
            </a:lvl9pPr>
          </a:lstStyle>
          <a:p>
            <a:endParaRPr kumimoji="1" lang="ja-JP" altLang="en-US" dirty="0"/>
          </a:p>
        </p:txBody>
      </p:sp>
      <p:sp>
        <p:nvSpPr>
          <p:cNvPr id="4" name="テキスト プレースホルダー 3"/>
          <p:cNvSpPr>
            <a:spLocks noGrp="1"/>
          </p:cNvSpPr>
          <p:nvPr>
            <p:ph type="body" sz="half" idx="2"/>
          </p:nvPr>
        </p:nvSpPr>
        <p:spPr>
          <a:xfrm>
            <a:off x="2095982" y="5917741"/>
            <a:ext cx="6416040" cy="887399"/>
          </a:xfrm>
        </p:spPr>
        <p:txBody>
          <a:bodyPr/>
          <a:lstStyle>
            <a:lvl1pPr marL="0" indent="0">
              <a:buNone/>
              <a:defRPr sz="2600"/>
            </a:lvl1pPr>
            <a:lvl2pPr marL="860081" indent="0">
              <a:buNone/>
              <a:defRPr sz="2300"/>
            </a:lvl2pPr>
            <a:lvl3pPr marL="1720162" indent="0">
              <a:buNone/>
              <a:defRPr sz="1900"/>
            </a:lvl3pPr>
            <a:lvl4pPr marL="2580243" indent="0">
              <a:buNone/>
              <a:defRPr sz="1700"/>
            </a:lvl4pPr>
            <a:lvl5pPr marL="3440323" indent="0">
              <a:buNone/>
              <a:defRPr sz="1700"/>
            </a:lvl5pPr>
            <a:lvl6pPr marL="4300404" indent="0">
              <a:buNone/>
              <a:defRPr sz="1700"/>
            </a:lvl6pPr>
            <a:lvl7pPr marL="5160485" indent="0">
              <a:buNone/>
              <a:defRPr sz="1700"/>
            </a:lvl7pPr>
            <a:lvl8pPr marL="6020566" indent="0">
              <a:buNone/>
              <a:defRPr sz="1700"/>
            </a:lvl8pPr>
            <a:lvl9pPr marL="6880647" indent="0">
              <a:buNone/>
              <a:defRPr sz="17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72C24E-ED7B-4A50-99CD-C869BCCB483E}" type="datetimeFigureOut">
              <a:rPr kumimoji="1" lang="ja-JP" altLang="en-US" smtClean="0"/>
              <a:t>2022/6/2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404088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0" y="302802"/>
            <a:ext cx="9624060" cy="1260211"/>
          </a:xfrm>
          <a:prstGeom prst="rect">
            <a:avLst/>
          </a:prstGeom>
        </p:spPr>
        <p:txBody>
          <a:bodyPr vert="horz" lIns="116835" tIns="58417" rIns="116835" bIns="584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0" y="1764298"/>
            <a:ext cx="9624060" cy="4990084"/>
          </a:xfrm>
          <a:prstGeom prst="rect">
            <a:avLst/>
          </a:prstGeom>
        </p:spPr>
        <p:txBody>
          <a:bodyPr vert="horz" lIns="116835" tIns="58417" rIns="116835" bIns="584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1" y="7008171"/>
            <a:ext cx="2495127" cy="402568"/>
          </a:xfrm>
          <a:prstGeom prst="rect">
            <a:avLst/>
          </a:prstGeom>
        </p:spPr>
        <p:txBody>
          <a:bodyPr vert="horz" lIns="116835" tIns="58417" rIns="116835" bIns="58417" rtlCol="0" anchor="ctr"/>
          <a:lstStyle>
            <a:lvl1pPr algn="l">
              <a:defRPr sz="2300">
                <a:solidFill>
                  <a:schemeClr val="tx1">
                    <a:tint val="75000"/>
                  </a:schemeClr>
                </a:solidFill>
              </a:defRPr>
            </a:lvl1pPr>
          </a:lstStyle>
          <a:p>
            <a:fld id="{F772C24E-ED7B-4A50-99CD-C869BCCB483E}" type="datetimeFigureOut">
              <a:rPr kumimoji="1" lang="ja-JP" altLang="en-US" smtClean="0"/>
              <a:t>2022/6/2</a:t>
            </a:fld>
            <a:endParaRPr kumimoji="1" lang="ja-JP" altLang="en-US" dirty="0"/>
          </a:p>
        </p:txBody>
      </p:sp>
      <p:sp>
        <p:nvSpPr>
          <p:cNvPr id="5" name="フッター プレースホルダー 4"/>
          <p:cNvSpPr>
            <a:spLocks noGrp="1"/>
          </p:cNvSpPr>
          <p:nvPr>
            <p:ph type="ftr" sz="quarter" idx="3"/>
          </p:nvPr>
        </p:nvSpPr>
        <p:spPr>
          <a:xfrm>
            <a:off x="3653581" y="7008171"/>
            <a:ext cx="3386243" cy="402568"/>
          </a:xfrm>
          <a:prstGeom prst="rect">
            <a:avLst/>
          </a:prstGeom>
        </p:spPr>
        <p:txBody>
          <a:bodyPr vert="horz" lIns="116835" tIns="58417" rIns="116835" bIns="58417" rtlCol="0" anchor="ctr"/>
          <a:lstStyle>
            <a:lvl1pPr algn="ctr">
              <a:defRPr sz="23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663604" y="7008171"/>
            <a:ext cx="2495127" cy="402568"/>
          </a:xfrm>
          <a:prstGeom prst="rect">
            <a:avLst/>
          </a:prstGeom>
        </p:spPr>
        <p:txBody>
          <a:bodyPr vert="horz" lIns="116835" tIns="58417" rIns="116835" bIns="58417" rtlCol="0" anchor="ctr"/>
          <a:lstStyle>
            <a:lvl1pPr algn="r">
              <a:defRPr sz="2300">
                <a:solidFill>
                  <a:schemeClr val="tx1">
                    <a:tint val="75000"/>
                  </a:schemeClr>
                </a:solidFill>
              </a:defRPr>
            </a:lvl1pPr>
          </a:lstStyle>
          <a:p>
            <a:fld id="{D4347122-6028-4DB0-A602-949B066AEA43}" type="slidenum">
              <a:rPr kumimoji="1" lang="ja-JP" altLang="en-US" smtClean="0"/>
              <a:t>‹#›</a:t>
            </a:fld>
            <a:endParaRPr kumimoji="1" lang="ja-JP" altLang="en-US" dirty="0"/>
          </a:p>
        </p:txBody>
      </p:sp>
    </p:spTree>
    <p:extLst>
      <p:ext uri="{BB962C8B-B14F-4D97-AF65-F5344CB8AC3E}">
        <p14:creationId xmlns:p14="http://schemas.microsoft.com/office/powerpoint/2010/main" val="128410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20162" rtl="0" eaLnBrk="1" latinLnBrk="0" hangingPunct="1">
        <a:spcBef>
          <a:spcPct val="0"/>
        </a:spcBef>
        <a:buNone/>
        <a:defRPr kumimoji="1" sz="8300" kern="1200">
          <a:solidFill>
            <a:schemeClr val="tx1"/>
          </a:solidFill>
          <a:latin typeface="+mj-lt"/>
          <a:ea typeface="+mj-ea"/>
          <a:cs typeface="+mj-cs"/>
        </a:defRPr>
      </a:lvl1pPr>
    </p:titleStyle>
    <p:bodyStyle>
      <a:lvl1pPr marL="645060" indent="-645060" algn="l" defTabSz="1720162" rtl="0" eaLnBrk="1" latinLnBrk="0" hangingPunct="1">
        <a:spcBef>
          <a:spcPct val="20000"/>
        </a:spcBef>
        <a:buFont typeface="Arial" pitchFamily="34" charset="0"/>
        <a:buChar char="•"/>
        <a:defRPr kumimoji="1" sz="6000" kern="1200">
          <a:solidFill>
            <a:schemeClr val="tx1"/>
          </a:solidFill>
          <a:latin typeface="+mn-lt"/>
          <a:ea typeface="+mn-ea"/>
          <a:cs typeface="+mn-cs"/>
        </a:defRPr>
      </a:lvl1pPr>
      <a:lvl2pPr marL="1397631" indent="-537551" algn="l" defTabSz="1720162" rtl="0" eaLnBrk="1" latinLnBrk="0" hangingPunct="1">
        <a:spcBef>
          <a:spcPct val="20000"/>
        </a:spcBef>
        <a:buFont typeface="Arial" pitchFamily="34" charset="0"/>
        <a:buChar char="–"/>
        <a:defRPr kumimoji="1" sz="5300" kern="1200">
          <a:solidFill>
            <a:schemeClr val="tx1"/>
          </a:solidFill>
          <a:latin typeface="+mn-lt"/>
          <a:ea typeface="+mn-ea"/>
          <a:cs typeface="+mn-cs"/>
        </a:defRPr>
      </a:lvl2pPr>
      <a:lvl3pPr marL="2150202" indent="-430040" algn="l" defTabSz="1720162" rtl="0" eaLnBrk="1" latinLnBrk="0" hangingPunct="1">
        <a:spcBef>
          <a:spcPct val="20000"/>
        </a:spcBef>
        <a:buFont typeface="Arial" pitchFamily="34" charset="0"/>
        <a:buChar char="•"/>
        <a:defRPr kumimoji="1" sz="4500" kern="1200">
          <a:solidFill>
            <a:schemeClr val="tx1"/>
          </a:solidFill>
          <a:latin typeface="+mn-lt"/>
          <a:ea typeface="+mn-ea"/>
          <a:cs typeface="+mn-cs"/>
        </a:defRPr>
      </a:lvl3pPr>
      <a:lvl4pPr marL="3010283"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4pPr>
      <a:lvl5pPr marL="3870364"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5pPr>
      <a:lvl6pPr marL="4730445"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6pPr>
      <a:lvl7pPr marL="5590526"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7pPr>
      <a:lvl8pPr marL="6450606"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8pPr>
      <a:lvl9pPr marL="7310687" indent="-430040" algn="l" defTabSz="1720162" rtl="0" eaLnBrk="1" latinLnBrk="0" hangingPunct="1">
        <a:spcBef>
          <a:spcPct val="20000"/>
        </a:spcBef>
        <a:buFont typeface="Arial" pitchFamily="34" charset="0"/>
        <a:buChar char="•"/>
        <a:defRPr kumimoji="1" sz="3700" kern="1200">
          <a:solidFill>
            <a:schemeClr val="tx1"/>
          </a:solidFill>
          <a:latin typeface="+mn-lt"/>
          <a:ea typeface="+mn-ea"/>
          <a:cs typeface="+mn-cs"/>
        </a:defRPr>
      </a:lvl9pPr>
    </p:bodyStyle>
    <p:otherStyle>
      <a:defPPr>
        <a:defRPr lang="ja-JP"/>
      </a:defPPr>
      <a:lvl1pPr marL="0" algn="l" defTabSz="1720162" rtl="0" eaLnBrk="1" latinLnBrk="0" hangingPunct="1">
        <a:defRPr kumimoji="1" sz="3400" kern="1200">
          <a:solidFill>
            <a:schemeClr val="tx1"/>
          </a:solidFill>
          <a:latin typeface="+mn-lt"/>
          <a:ea typeface="+mn-ea"/>
          <a:cs typeface="+mn-cs"/>
        </a:defRPr>
      </a:lvl1pPr>
      <a:lvl2pPr marL="860081" algn="l" defTabSz="1720162" rtl="0" eaLnBrk="1" latinLnBrk="0" hangingPunct="1">
        <a:defRPr kumimoji="1" sz="3400" kern="1200">
          <a:solidFill>
            <a:schemeClr val="tx1"/>
          </a:solidFill>
          <a:latin typeface="+mn-lt"/>
          <a:ea typeface="+mn-ea"/>
          <a:cs typeface="+mn-cs"/>
        </a:defRPr>
      </a:lvl2pPr>
      <a:lvl3pPr marL="1720162" algn="l" defTabSz="1720162" rtl="0" eaLnBrk="1" latinLnBrk="0" hangingPunct="1">
        <a:defRPr kumimoji="1" sz="3400" kern="1200">
          <a:solidFill>
            <a:schemeClr val="tx1"/>
          </a:solidFill>
          <a:latin typeface="+mn-lt"/>
          <a:ea typeface="+mn-ea"/>
          <a:cs typeface="+mn-cs"/>
        </a:defRPr>
      </a:lvl3pPr>
      <a:lvl4pPr marL="2580243" algn="l" defTabSz="1720162" rtl="0" eaLnBrk="1" latinLnBrk="0" hangingPunct="1">
        <a:defRPr kumimoji="1" sz="3400" kern="1200">
          <a:solidFill>
            <a:schemeClr val="tx1"/>
          </a:solidFill>
          <a:latin typeface="+mn-lt"/>
          <a:ea typeface="+mn-ea"/>
          <a:cs typeface="+mn-cs"/>
        </a:defRPr>
      </a:lvl4pPr>
      <a:lvl5pPr marL="3440323" algn="l" defTabSz="1720162" rtl="0" eaLnBrk="1" latinLnBrk="0" hangingPunct="1">
        <a:defRPr kumimoji="1" sz="3400" kern="1200">
          <a:solidFill>
            <a:schemeClr val="tx1"/>
          </a:solidFill>
          <a:latin typeface="+mn-lt"/>
          <a:ea typeface="+mn-ea"/>
          <a:cs typeface="+mn-cs"/>
        </a:defRPr>
      </a:lvl5pPr>
      <a:lvl6pPr marL="4300404" algn="l" defTabSz="1720162" rtl="0" eaLnBrk="1" latinLnBrk="0" hangingPunct="1">
        <a:defRPr kumimoji="1" sz="3400" kern="1200">
          <a:solidFill>
            <a:schemeClr val="tx1"/>
          </a:solidFill>
          <a:latin typeface="+mn-lt"/>
          <a:ea typeface="+mn-ea"/>
          <a:cs typeface="+mn-cs"/>
        </a:defRPr>
      </a:lvl6pPr>
      <a:lvl7pPr marL="5160485" algn="l" defTabSz="1720162" rtl="0" eaLnBrk="1" latinLnBrk="0" hangingPunct="1">
        <a:defRPr kumimoji="1" sz="3400" kern="1200">
          <a:solidFill>
            <a:schemeClr val="tx1"/>
          </a:solidFill>
          <a:latin typeface="+mn-lt"/>
          <a:ea typeface="+mn-ea"/>
          <a:cs typeface="+mn-cs"/>
        </a:defRPr>
      </a:lvl7pPr>
      <a:lvl8pPr marL="6020566" algn="l" defTabSz="1720162" rtl="0" eaLnBrk="1" latinLnBrk="0" hangingPunct="1">
        <a:defRPr kumimoji="1" sz="3400" kern="1200">
          <a:solidFill>
            <a:schemeClr val="tx1"/>
          </a:solidFill>
          <a:latin typeface="+mn-lt"/>
          <a:ea typeface="+mn-ea"/>
          <a:cs typeface="+mn-cs"/>
        </a:defRPr>
      </a:lvl8pPr>
      <a:lvl9pPr marL="6880647" algn="l" defTabSz="1720162" rtl="0" eaLnBrk="1" latinLnBrk="0" hangingPunct="1">
        <a:defRPr kumimoji="1"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jpeg"/><Relationship Id="rId4" Type="http://schemas.openxmlformats.org/officeDocument/2006/relationships/image" Target="../media/image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2.wdp"/><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microsoft.com/office/2007/relationships/hdphoto" Target="../media/hdphoto3.wdp"/><Relationship Id="rId7" Type="http://schemas.openxmlformats.org/officeDocument/2006/relationships/image" Target="../media/image31.jpeg"/><Relationship Id="rId12" Type="http://schemas.openxmlformats.org/officeDocument/2006/relationships/image" Target="../media/image34.png"/><Relationship Id="rId2" Type="http://schemas.openxmlformats.org/officeDocument/2006/relationships/image" Target="../media/image27.pn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5.wdp"/><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8.png"/><Relationship Id="rId9" Type="http://schemas.microsoft.com/office/2007/relationships/hdphoto" Target="../media/hdphoto4.wdp"/><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伊藤　那々登\Desktop\K04本体画像(本物)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08" y="2788477"/>
            <a:ext cx="2691190" cy="2504322"/>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0" y="1"/>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i="1" dirty="0"/>
          </a:p>
        </p:txBody>
      </p:sp>
      <p:sp>
        <p:nvSpPr>
          <p:cNvPr id="26" name="正方形/長方形 25"/>
          <p:cNvSpPr/>
          <p:nvPr/>
        </p:nvSpPr>
        <p:spPr>
          <a:xfrm>
            <a:off x="234132" y="245463"/>
            <a:ext cx="10148989" cy="798864"/>
          </a:xfrm>
          <a:prstGeom prst="rect">
            <a:avLst/>
          </a:prstGeom>
          <a:noFill/>
        </p:spPr>
        <p:txBody>
          <a:bodyPr wrap="square" lIns="59619" tIns="29809" rIns="59619" bIns="29809">
            <a:spAutoFit/>
          </a:bodyPr>
          <a:lstStyle/>
          <a:p>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UP-K044</a:t>
            </a:r>
            <a:endPar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871636422"/>
              </p:ext>
            </p:extLst>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870206">
                  <a:extLst>
                    <a:ext uri="{9D8B030D-6E8A-4147-A177-3AD203B41FA5}">
                      <a16:colId xmlns:a16="http://schemas.microsoft.com/office/drawing/2014/main" val="20001"/>
                    </a:ext>
                  </a:extLst>
                </a:gridCol>
                <a:gridCol w="870206">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indent="0" algn="ctr" defTabSz="2638286"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動作・衝撃</a:t>
                      </a:r>
                      <a:r>
                        <a:rPr kumimoji="1" lang="en-US" altLang="ja-JP" sz="1050" b="1" dirty="0">
                          <a:solidFill>
                            <a:schemeClr val="tx1"/>
                          </a:solidFill>
                          <a:latin typeface="Meiryo UI" panose="020B0604030504040204" pitchFamily="50" charset="-128"/>
                          <a:ea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2.4</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インチ</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400" b="1" spc="-150" dirty="0">
                          <a:solidFill>
                            <a:schemeClr val="tx1"/>
                          </a:solidFill>
                          <a:latin typeface="Meiryo UI" panose="020B0604030504040204" pitchFamily="50" charset="-128"/>
                          <a:ea typeface="Meiryo UI" panose="020B0604030504040204" pitchFamily="50" charset="-128"/>
                        </a:rPr>
                        <a:t>microSD</a:t>
                      </a:r>
                    </a:p>
                    <a:p>
                      <a:pPr algn="ctr"/>
                      <a:r>
                        <a:rPr kumimoji="1" lang="en-US" altLang="ja-JP" sz="1800" b="1" dirty="0">
                          <a:solidFill>
                            <a:schemeClr val="tx1"/>
                          </a:solidFill>
                          <a:latin typeface="Meiryo UI" panose="020B0604030504040204" pitchFamily="50" charset="-128"/>
                          <a:ea typeface="Meiryo UI" panose="020B0604030504040204" pitchFamily="50" charset="-128"/>
                        </a:rPr>
                        <a:t>16GB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sp>
        <p:nvSpPr>
          <p:cNvPr id="37" name="テキスト ボックス 36"/>
          <p:cNvSpPr txBox="1"/>
          <p:nvPr/>
        </p:nvSpPr>
        <p:spPr>
          <a:xfrm>
            <a:off x="2478804" y="2788477"/>
            <a:ext cx="2452035" cy="306421"/>
          </a:xfrm>
          <a:prstGeom prst="rect">
            <a:avLst/>
          </a:prstGeom>
          <a:noFill/>
        </p:spPr>
        <p:txBody>
          <a:bodyPr wrap="square" lIns="59619" tIns="29809" rIns="59619" bIns="29809" rtlCol="0">
            <a:spAutoFit/>
          </a:bodyPr>
          <a:lstStyle/>
          <a:p>
            <a:r>
              <a:rPr lang="ja-JP" altLang="en-US" sz="1600" b="1" dirty="0">
                <a:solidFill>
                  <a:srgbClr val="FF2FCD"/>
                </a:solidFill>
                <a:latin typeface="BIZ UDPゴシック" panose="020B0400000000000000" pitchFamily="50" charset="-128"/>
                <a:ea typeface="BIZ UDPゴシック" panose="020B0400000000000000" pitchFamily="50" charset="-128"/>
              </a:rPr>
              <a:t>タッチパネル操作</a:t>
            </a:r>
          </a:p>
        </p:txBody>
      </p:sp>
      <p:cxnSp>
        <p:nvCxnSpPr>
          <p:cNvPr id="7" name="直線コネクタ 6"/>
          <p:cNvCxnSpPr/>
          <p:nvPr/>
        </p:nvCxnSpPr>
        <p:spPr>
          <a:xfrm>
            <a:off x="2482567" y="3199010"/>
            <a:ext cx="1767698" cy="0"/>
          </a:xfrm>
          <a:prstGeom prst="line">
            <a:avLst/>
          </a:prstGeom>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2482567" y="3368229"/>
            <a:ext cx="1767698" cy="921975"/>
          </a:xfrm>
          <a:prstGeom prst="rect">
            <a:avLst/>
          </a:prstGeom>
          <a:noFill/>
        </p:spPr>
        <p:txBody>
          <a:bodyPr wrap="square" lIns="59619" tIns="29809" rIns="59619" bIns="29809" rtlCol="0">
            <a:spAutoFit/>
          </a:bodyPr>
          <a:lstStyle/>
          <a:p>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直感的な操作が可能になっており、</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細かい操作が苦手な方にもオススメです。</a:t>
            </a:r>
          </a:p>
        </p:txBody>
      </p:sp>
      <p:sp>
        <p:nvSpPr>
          <p:cNvPr id="40" name="テキスト ボックス 39"/>
          <p:cNvSpPr txBox="1"/>
          <p:nvPr/>
        </p:nvSpPr>
        <p:spPr>
          <a:xfrm>
            <a:off x="162124" y="1343797"/>
            <a:ext cx="10148989" cy="1168196"/>
          </a:xfrm>
          <a:prstGeom prst="rect">
            <a:avLst/>
          </a:prstGeom>
          <a:noFill/>
        </p:spPr>
        <p:txBody>
          <a:bodyPr wrap="square" lIns="59619" tIns="29809" rIns="59619" bIns="29809" rtlCol="0">
            <a:sp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駐車監視機能・ナイトビジョン機能搭載</a:t>
            </a:r>
          </a:p>
          <a:p>
            <a:r>
              <a:rPr lang="ja-JP" altLang="en-US" sz="3600" b="1" dirty="0">
                <a:solidFill>
                  <a:srgbClr val="C00000"/>
                </a:solidFill>
                <a:latin typeface="Meiryo UI" panose="020B0604030504040204" pitchFamily="50" charset="-128"/>
                <a:ea typeface="Meiryo UI" panose="020B0604030504040204" pitchFamily="50" charset="-128"/>
              </a:rPr>
              <a:t>迷ったらこれがおススメ！コスパ</a:t>
            </a:r>
            <a:r>
              <a:rPr lang="en-US" altLang="ja-JP" sz="3600" b="1" dirty="0">
                <a:solidFill>
                  <a:srgbClr val="C00000"/>
                </a:solidFill>
                <a:latin typeface="Meiryo UI" panose="020B0604030504040204" pitchFamily="50" charset="-128"/>
                <a:ea typeface="Meiryo UI" panose="020B0604030504040204" pitchFamily="50" charset="-128"/>
              </a:rPr>
              <a:t>No.1</a:t>
            </a:r>
            <a:r>
              <a:rPr lang="ja-JP" altLang="en-US" sz="3600" b="1">
                <a:solidFill>
                  <a:srgbClr val="C00000"/>
                </a:solidFill>
                <a:latin typeface="Meiryo UI" panose="020B0604030504040204" pitchFamily="50" charset="-128"/>
                <a:ea typeface="Meiryo UI" panose="020B0604030504040204" pitchFamily="50" charset="-128"/>
              </a:rPr>
              <a:t>！</a:t>
            </a:r>
            <a:endParaRPr lang="ja-JP" altLang="en-US" sz="3600" b="1" dirty="0">
              <a:solidFill>
                <a:srgbClr val="C00000"/>
              </a:solidFill>
              <a:latin typeface="Meiryo UI" panose="020B0604030504040204" pitchFamily="50" charset="-128"/>
              <a:ea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4022628097"/>
              </p:ext>
            </p:extLst>
          </p:nvPr>
        </p:nvGraphicFramePr>
        <p:xfrm>
          <a:off x="7362924" y="5508823"/>
          <a:ext cx="2977737" cy="1401496"/>
        </p:xfrm>
        <a:graphic>
          <a:graphicData uri="http://schemas.openxmlformats.org/drawingml/2006/table">
            <a:tbl>
              <a:tblPr firstRow="1" bandRow="1">
                <a:tableStyleId>{5C22544A-7EE6-4342-B048-85BDC9FD1C3A}</a:tableStyleId>
              </a:tblPr>
              <a:tblGrid>
                <a:gridCol w="1965914">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販売価格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en-US" altLang="ja-JP"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r>
                        <a:rPr kumimoji="1" lang="ja-JP" altLang="en-US" sz="1200" b="1" baseline="0" dirty="0">
                          <a:solidFill>
                            <a:srgbClr val="FF0000"/>
                          </a:solidFill>
                          <a:latin typeface="Meiryo UI" panose="020B0604030504040204" pitchFamily="50" charset="-128"/>
                          <a:ea typeface="Meiryo UI" panose="020B0604030504040204" pitchFamily="50" charset="-128"/>
                        </a:rPr>
                        <a:t> </a:t>
                      </a:r>
                      <a:endParaRPr kumimoji="1" lang="en-US" altLang="ja-JP" sz="1200" b="1" baseline="0" dirty="0">
                        <a:solidFill>
                          <a:srgbClr val="FF0000"/>
                        </a:solidFill>
                        <a:latin typeface="Meiryo UI" panose="020B0604030504040204" pitchFamily="50" charset="-128"/>
                        <a:ea typeface="Meiryo UI" panose="020B0604030504040204" pitchFamily="50" charset="-128"/>
                      </a:endParaRPr>
                    </a:p>
                    <a:p>
                      <a:pPr algn="l"/>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2" name="図 21">
            <a:extLst>
              <a:ext uri="{FF2B5EF4-FFF2-40B4-BE49-F238E27FC236}">
                <a16:creationId xmlns:a16="http://schemas.microsoft.com/office/drawing/2014/main" id="{D84985C8-A48E-4492-A70A-18DCF7190177}"/>
              </a:ext>
            </a:extLst>
          </p:cNvPr>
          <p:cNvPicPr>
            <a:picLocks noChangeAspect="1"/>
          </p:cNvPicPr>
          <p:nvPr/>
        </p:nvPicPr>
        <p:blipFill>
          <a:blip r:embed="rId3"/>
          <a:stretch>
            <a:fillRect/>
          </a:stretch>
        </p:blipFill>
        <p:spPr>
          <a:xfrm>
            <a:off x="2466379" y="4284687"/>
            <a:ext cx="1238441" cy="763838"/>
          </a:xfrm>
          <a:prstGeom prst="rect">
            <a:avLst/>
          </a:prstGeom>
        </p:spPr>
      </p:pic>
      <p:grpSp>
        <p:nvGrpSpPr>
          <p:cNvPr id="4" name="グループ化 3"/>
          <p:cNvGrpSpPr/>
          <p:nvPr/>
        </p:nvGrpSpPr>
        <p:grpSpPr>
          <a:xfrm>
            <a:off x="4338588" y="2988543"/>
            <a:ext cx="2880320" cy="2236469"/>
            <a:chOff x="4266580" y="2844527"/>
            <a:chExt cx="2579866" cy="2003177"/>
          </a:xfrm>
        </p:grpSpPr>
        <p:pic>
          <p:nvPicPr>
            <p:cNvPr id="24"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266580" y="2844527"/>
              <a:ext cx="2003536" cy="1500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rot="21168644">
              <a:off x="4861200" y="3576485"/>
              <a:ext cx="1985246" cy="12712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7462247" y="1399100"/>
            <a:ext cx="2848866" cy="1444042"/>
            <a:chOff x="13392938" y="2414703"/>
            <a:chExt cx="4390434" cy="2225435"/>
          </a:xfrm>
        </p:grpSpPr>
        <p:pic>
          <p:nvPicPr>
            <p:cNvPr id="28" name="Picture 2" descr="C:\Users\伊藤　那々登\Pictures\Screenshots\スクリーンショット (8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98996" y="2736427"/>
              <a:ext cx="3384376" cy="1903711"/>
            </a:xfrm>
            <a:prstGeom prst="rect">
              <a:avLst/>
            </a:prstGeom>
            <a:noFill/>
            <a:extLst>
              <a:ext uri="{909E8E84-426E-40DD-AFC4-6F175D3DCCD1}">
                <a14:hiddenFill xmlns:a14="http://schemas.microsoft.com/office/drawing/2010/main">
                  <a:solidFill>
                    <a:srgbClr val="FFFFFF"/>
                  </a:solidFill>
                </a14:hiddenFill>
              </a:ext>
            </a:extLst>
          </p:spPr>
        </p:pic>
        <p:sp>
          <p:nvSpPr>
            <p:cNvPr id="33" name="円形吹き出し 32"/>
            <p:cNvSpPr/>
            <p:nvPr/>
          </p:nvSpPr>
          <p:spPr>
            <a:xfrm>
              <a:off x="13392938" y="2414703"/>
              <a:ext cx="2614869" cy="1021220"/>
            </a:xfrm>
            <a:prstGeom prst="wedgeEllipseCallout">
              <a:avLst>
                <a:gd name="adj1" fmla="val 38053"/>
                <a:gd name="adj2" fmla="val 59258"/>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6" name="テキスト ボックス 35"/>
            <p:cNvSpPr txBox="1"/>
            <p:nvPr/>
          </p:nvSpPr>
          <p:spPr>
            <a:xfrm>
              <a:off x="13455436" y="2659115"/>
              <a:ext cx="2592287" cy="952551"/>
            </a:xfrm>
            <a:prstGeom prst="rect">
              <a:avLst/>
            </a:prstGeom>
            <a:noFill/>
          </p:spPr>
          <p:txBody>
            <a:bodyPr wrap="square" rtlCol="0">
              <a:spAutoFit/>
            </a:bodyPr>
            <a:lstStyle/>
            <a:p>
              <a:r>
                <a:rPr kumimoji="1" lang="ja-JP" altLang="en-US" sz="1600" b="1" dirty="0">
                  <a:solidFill>
                    <a:srgbClr val="C00000"/>
                  </a:solidFill>
                  <a:latin typeface="Meiryo UI" panose="020B0604030504040204" pitchFamily="50" charset="-128"/>
                  <a:ea typeface="Meiryo UI" panose="020B0604030504040204" pitchFamily="50" charset="-128"/>
                </a:rPr>
                <a:t>駐車監視</a:t>
              </a:r>
              <a:r>
                <a:rPr kumimoji="1" lang="ja-JP" altLang="en-US" sz="1400" b="1" dirty="0">
                  <a:latin typeface="Meiryo UI" panose="020B0604030504040204" pitchFamily="50" charset="-128"/>
                  <a:ea typeface="Meiryo UI" panose="020B0604030504040204" pitchFamily="50" charset="-128"/>
                </a:rPr>
                <a:t>も</a:t>
              </a:r>
              <a:r>
                <a:rPr lang="ja-JP" altLang="en-US" sz="1400" b="1" dirty="0">
                  <a:latin typeface="Meiryo UI" panose="020B0604030504040204" pitchFamily="50" charset="-128"/>
                  <a:ea typeface="Meiryo UI" panose="020B0604030504040204" pitchFamily="50" charset="-128"/>
                </a:rPr>
                <a:t>搭載！</a:t>
              </a:r>
              <a:endParaRPr kumimoji="1" lang="ja-JP" altLang="en-US" sz="1400" b="1" dirty="0">
                <a:latin typeface="Meiryo UI" panose="020B0604030504040204" pitchFamily="50" charset="-128"/>
                <a:ea typeface="Meiryo UI" panose="020B0604030504040204" pitchFamily="50" charset="-128"/>
              </a:endParaRPr>
            </a:p>
          </p:txBody>
        </p:sp>
      </p:grpSp>
      <p:pic>
        <p:nvPicPr>
          <p:cNvPr id="38"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7358785" y="335525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テキスト ボックス 41"/>
          <p:cNvSpPr txBox="1"/>
          <p:nvPr/>
        </p:nvSpPr>
        <p:spPr>
          <a:xfrm>
            <a:off x="7661409" y="3008555"/>
            <a:ext cx="2380766" cy="323324"/>
          </a:xfrm>
          <a:prstGeom prst="rect">
            <a:avLst/>
          </a:prstGeom>
          <a:noFill/>
        </p:spPr>
        <p:txBody>
          <a:bodyPr wrap="square" rtlCol="0">
            <a:prstTxWarp prst="textPlain">
              <a:avLst/>
            </a:prstTxWarp>
            <a:spAutoFit/>
          </a:bodyPr>
          <a:lstStyle/>
          <a:p>
            <a:r>
              <a:rPr lang="en-US" altLang="ja-JP" sz="1600" b="1" dirty="0">
                <a:solidFill>
                  <a:srgbClr val="C00000"/>
                </a:solidFill>
                <a:latin typeface="Meiryo UI" panose="020B0604030504040204" pitchFamily="50" charset="-128"/>
                <a:ea typeface="Meiryo UI" panose="020B0604030504040204" pitchFamily="50" charset="-128"/>
              </a:rPr>
              <a:t>SONY</a:t>
            </a:r>
            <a:r>
              <a:rPr lang="ja-JP" altLang="en-US" sz="1600" b="1" dirty="0">
                <a:solidFill>
                  <a:srgbClr val="C00000"/>
                </a:solidFill>
                <a:latin typeface="Meiryo UI" panose="020B0604030504040204" pitchFamily="50" charset="-128"/>
                <a:ea typeface="Meiryo UI" panose="020B0604030504040204" pitchFamily="50" charset="-128"/>
              </a:rPr>
              <a:t>　スタービス　搭載</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pic>
        <p:nvPicPr>
          <p:cNvPr id="44" name="Picture 2"/>
          <p:cNvPicPr>
            <a:picLocks noChangeAspect="1" noChangeArrowheads="1"/>
          </p:cNvPicPr>
          <p:nvPr/>
        </p:nvPicPr>
        <p:blipFill>
          <a:blip r:embed="rId10"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358785" y="438368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9091116" y="3731045"/>
            <a:ext cx="1767698" cy="244866"/>
          </a:xfrm>
          <a:prstGeom prst="rect">
            <a:avLst/>
          </a:prstGeom>
          <a:noFill/>
        </p:spPr>
        <p:txBody>
          <a:bodyPr wrap="square" lIns="59619" tIns="29809" rIns="59619" bIns="29809" rtlCol="0">
            <a:spAutoFit/>
          </a:bodyPr>
          <a:lstStyle/>
          <a:p>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ナイトビジョンなし</a:t>
            </a:r>
          </a:p>
        </p:txBody>
      </p:sp>
      <p:sp>
        <p:nvSpPr>
          <p:cNvPr id="31" name="テキスト ボックス 30"/>
          <p:cNvSpPr txBox="1"/>
          <p:nvPr/>
        </p:nvSpPr>
        <p:spPr>
          <a:xfrm>
            <a:off x="9091116" y="4666606"/>
            <a:ext cx="1767698" cy="244866"/>
          </a:xfrm>
          <a:prstGeom prst="rect">
            <a:avLst/>
          </a:prstGeom>
          <a:noFill/>
        </p:spPr>
        <p:txBody>
          <a:bodyPr wrap="square" lIns="59619" tIns="29809" rIns="59619" bIns="29809" rtlCol="0">
            <a:spAutoFit/>
          </a:bodyPr>
          <a:lstStyle/>
          <a:p>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ナイトビジョンあり</a:t>
            </a:r>
          </a:p>
        </p:txBody>
      </p:sp>
    </p:spTree>
    <p:extLst>
      <p:ext uri="{BB962C8B-B14F-4D97-AF65-F5344CB8AC3E}">
        <p14:creationId xmlns:p14="http://schemas.microsoft.com/office/powerpoint/2010/main" val="304532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1"/>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i="1" dirty="0"/>
          </a:p>
        </p:txBody>
      </p:sp>
      <p:sp>
        <p:nvSpPr>
          <p:cNvPr id="26" name="正方形/長方形 25"/>
          <p:cNvSpPr/>
          <p:nvPr/>
        </p:nvSpPr>
        <p:spPr>
          <a:xfrm>
            <a:off x="234132" y="245463"/>
            <a:ext cx="10148989" cy="798864"/>
          </a:xfrm>
          <a:prstGeom prst="rect">
            <a:avLst/>
          </a:prstGeom>
          <a:noFill/>
        </p:spPr>
        <p:txBody>
          <a:bodyPr wrap="square" lIns="59619" tIns="29809" rIns="59619" bIns="29809">
            <a:spAutoFit/>
          </a:bodyPr>
          <a:lstStyle/>
          <a:p>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UP-K053</a:t>
            </a:r>
            <a:r>
              <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　</a:t>
            </a:r>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UP-K053R</a:t>
            </a:r>
            <a:endPar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092884340"/>
              </p:ext>
            </p:extLst>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870206">
                  <a:extLst>
                    <a:ext uri="{9D8B030D-6E8A-4147-A177-3AD203B41FA5}">
                      <a16:colId xmlns:a16="http://schemas.microsoft.com/office/drawing/2014/main" val="20001"/>
                    </a:ext>
                  </a:extLst>
                </a:gridCol>
                <a:gridCol w="870206">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100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オプション</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2.4</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インチ</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400" b="1" spc="-150" dirty="0">
                          <a:solidFill>
                            <a:schemeClr val="tx1"/>
                          </a:solidFill>
                          <a:latin typeface="Meiryo UI" panose="020B0604030504040204" pitchFamily="50" charset="-128"/>
                          <a:ea typeface="Meiryo UI" panose="020B0604030504040204" pitchFamily="50" charset="-128"/>
                        </a:rPr>
                        <a:t>microSD</a:t>
                      </a:r>
                    </a:p>
                    <a:p>
                      <a:pPr algn="ctr"/>
                      <a:r>
                        <a:rPr kumimoji="1" lang="en-US" altLang="ja-JP" sz="1800" b="1" dirty="0">
                          <a:solidFill>
                            <a:schemeClr val="tx1"/>
                          </a:solidFill>
                          <a:latin typeface="Meiryo UI" panose="020B0604030504040204" pitchFamily="50" charset="-128"/>
                          <a:ea typeface="Meiryo UI" panose="020B0604030504040204" pitchFamily="50" charset="-128"/>
                        </a:rPr>
                        <a:t>16GB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sp>
        <p:nvSpPr>
          <p:cNvPr id="37" name="テキスト ボックス 36"/>
          <p:cNvSpPr txBox="1"/>
          <p:nvPr/>
        </p:nvSpPr>
        <p:spPr>
          <a:xfrm>
            <a:off x="2478804" y="2788477"/>
            <a:ext cx="2452035" cy="337199"/>
          </a:xfrm>
          <a:prstGeom prst="rect">
            <a:avLst/>
          </a:prstGeom>
          <a:noFill/>
        </p:spPr>
        <p:txBody>
          <a:bodyPr wrap="square" lIns="59619" tIns="29809" rIns="59619" bIns="29809" rtlCol="0">
            <a:spAutoFit/>
          </a:bodyPr>
          <a:lstStyle/>
          <a:p>
            <a:r>
              <a:rPr lang="ja-JP" altLang="en-US" sz="1800" b="1" dirty="0">
                <a:solidFill>
                  <a:srgbClr val="FF2FCD"/>
                </a:solidFill>
                <a:latin typeface="BIZ UDPゴシック" panose="020B0400000000000000" pitchFamily="50" charset="-128"/>
                <a:ea typeface="BIZ UDPゴシック" panose="020B0400000000000000" pitchFamily="50" charset="-128"/>
              </a:rPr>
              <a:t>リアオプション</a:t>
            </a:r>
          </a:p>
        </p:txBody>
      </p:sp>
      <p:cxnSp>
        <p:nvCxnSpPr>
          <p:cNvPr id="7" name="直線コネクタ 6"/>
          <p:cNvCxnSpPr/>
          <p:nvPr/>
        </p:nvCxnSpPr>
        <p:spPr>
          <a:xfrm>
            <a:off x="2482567" y="3199010"/>
            <a:ext cx="1767698" cy="0"/>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162124" y="1343797"/>
            <a:ext cx="10148989" cy="1168196"/>
          </a:xfrm>
          <a:prstGeom prst="rect">
            <a:avLst/>
          </a:prstGeom>
          <a:noFill/>
        </p:spPr>
        <p:txBody>
          <a:bodyPr wrap="square" lIns="59619" tIns="29809" rIns="59619" bIns="29809" rtlCol="0">
            <a:sp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カンタン機能、高品質、リーズナブル</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3600" b="1" dirty="0">
                <a:solidFill>
                  <a:srgbClr val="C00000"/>
                </a:solidFill>
                <a:latin typeface="Meiryo UI" panose="020B0604030504040204" pitchFamily="50" charset="-128"/>
                <a:ea typeface="Meiryo UI" panose="020B0604030504040204" pitchFamily="50" charset="-128"/>
              </a:rPr>
              <a:t>初めてドラレコをつけるお客様にオススメ</a:t>
            </a:r>
          </a:p>
        </p:txBody>
      </p:sp>
      <p:grpSp>
        <p:nvGrpSpPr>
          <p:cNvPr id="6" name="グループ化 5"/>
          <p:cNvGrpSpPr/>
          <p:nvPr/>
        </p:nvGrpSpPr>
        <p:grpSpPr>
          <a:xfrm>
            <a:off x="7596359" y="1770084"/>
            <a:ext cx="2367202" cy="1760302"/>
            <a:chOff x="7706839" y="2988543"/>
            <a:chExt cx="2735412" cy="2034111"/>
          </a:xfrm>
        </p:grpSpPr>
        <p:pic>
          <p:nvPicPr>
            <p:cNvPr id="30" name="Picture 3" descr="C:\Users\伊藤　那々登\Pictures\Screenshots\スクリーンショット (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931" y="3653457"/>
              <a:ext cx="1663320" cy="1369197"/>
            </a:xfrm>
            <a:prstGeom prst="rect">
              <a:avLst/>
            </a:prstGeom>
            <a:noFill/>
            <a:extLst>
              <a:ext uri="{909E8E84-426E-40DD-AFC4-6F175D3DCCD1}">
                <a14:hiddenFill xmlns:a14="http://schemas.microsoft.com/office/drawing/2010/main">
                  <a:solidFill>
                    <a:srgbClr val="FFFFFF"/>
                  </a:solidFill>
                </a14:hiddenFill>
              </a:ext>
            </a:extLst>
          </p:spPr>
        </p:pic>
        <p:sp>
          <p:nvSpPr>
            <p:cNvPr id="31" name="円形吹き出し 30"/>
            <p:cNvSpPr/>
            <p:nvPr/>
          </p:nvSpPr>
          <p:spPr>
            <a:xfrm>
              <a:off x="7794972" y="2988543"/>
              <a:ext cx="1838168" cy="738571"/>
            </a:xfrm>
            <a:prstGeom prst="wedgeEllipseCallout">
              <a:avLst>
                <a:gd name="adj1" fmla="val 38053"/>
                <a:gd name="adj2" fmla="val 59258"/>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a:p>
          </p:txBody>
        </p:sp>
        <p:sp>
          <p:nvSpPr>
            <p:cNvPr id="34" name="テキスト ボックス 33"/>
            <p:cNvSpPr txBox="1"/>
            <p:nvPr/>
          </p:nvSpPr>
          <p:spPr>
            <a:xfrm>
              <a:off x="7879195" y="3212783"/>
              <a:ext cx="1961629" cy="306421"/>
            </a:xfrm>
            <a:prstGeom prst="rect">
              <a:avLst/>
            </a:prstGeom>
            <a:noFill/>
          </p:spPr>
          <p:txBody>
            <a:bodyPr wrap="square" lIns="59619" tIns="29809" rIns="59619" bIns="29809" rtlCol="0">
              <a:spAutoFit/>
            </a:bodyPr>
            <a:lstStyle/>
            <a:p>
              <a:r>
                <a:rPr lang="en-US" altLang="ja-JP" sz="1600" b="1" dirty="0">
                  <a:solidFill>
                    <a:srgbClr val="C00000"/>
                  </a:solidFill>
                  <a:latin typeface="Meiryo UI" panose="020B0604030504040204" pitchFamily="50" charset="-128"/>
                  <a:ea typeface="Meiryo UI" panose="020B0604030504040204" pitchFamily="50" charset="-128"/>
                </a:rPr>
                <a:t>GPS</a:t>
              </a:r>
              <a:r>
                <a:rPr lang="ja-JP" altLang="en-US" sz="1600" b="1" dirty="0">
                  <a:solidFill>
                    <a:srgbClr val="C00000"/>
                  </a:solidFill>
                  <a:latin typeface="Meiryo UI" panose="020B0604030504040204" pitchFamily="50" charset="-128"/>
                  <a:ea typeface="Meiryo UI" panose="020B0604030504040204" pitchFamily="50" charset="-128"/>
                </a:rPr>
                <a:t>機能</a:t>
              </a:r>
              <a:r>
                <a:rPr lang="ja-JP" altLang="en-US" sz="1300" b="1" dirty="0">
                  <a:latin typeface="Meiryo UI" panose="020B0604030504040204" pitchFamily="50" charset="-128"/>
                  <a:ea typeface="Meiryo UI" panose="020B0604030504040204" pitchFamily="50" charset="-128"/>
                </a:rPr>
                <a:t>も搭載！</a:t>
              </a:r>
            </a:p>
          </p:txBody>
        </p:sp>
        <p:pic>
          <p:nvPicPr>
            <p:cNvPr id="41" name="Picture 2" descr="C:\Users\伊藤　那々登\Downloads\134967.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6839" y="3861710"/>
              <a:ext cx="994791" cy="1023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C:\Users\伊藤　那々登\Desktop\資料(提案・送付)\画像素材\HP用画像\top画像\053度リアオプション-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556" y="2988543"/>
            <a:ext cx="3123187" cy="22655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表 28"/>
          <p:cNvGraphicFramePr>
            <a:graphicFrameLocks noGrp="1"/>
          </p:cNvGraphicFramePr>
          <p:nvPr>
            <p:extLst>
              <p:ext uri="{D42A27DB-BD31-4B8C-83A1-F6EECF244321}">
                <p14:modId xmlns:p14="http://schemas.microsoft.com/office/powerpoint/2010/main" val="832839940"/>
              </p:ext>
            </p:extLst>
          </p:nvPr>
        </p:nvGraphicFramePr>
        <p:xfrm>
          <a:off x="7362924" y="5508823"/>
          <a:ext cx="3096343" cy="1401496"/>
        </p:xfrm>
        <a:graphic>
          <a:graphicData uri="http://schemas.openxmlformats.org/drawingml/2006/table">
            <a:tbl>
              <a:tblPr firstRow="1" bandRow="1">
                <a:tableStyleId>{5C22544A-7EE6-4342-B048-85BDC9FD1C3A}</a:tableStyleId>
              </a:tblPr>
              <a:tblGrid>
                <a:gridCol w="2084520">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販売価格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ja-JP" altLang="en-US"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baseline="0" dirty="0">
                          <a:solidFill>
                            <a:srgbClr val="FF0000"/>
                          </a:solidFill>
                          <a:latin typeface="Meiryo UI" panose="020B0604030504040204" pitchFamily="50" charset="-128"/>
                          <a:ea typeface="Meiryo UI" panose="020B0604030504040204" pitchFamily="50" charset="-128"/>
                        </a:rPr>
                        <a:t> </a:t>
                      </a: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27" name="Picture 3" descr="C:\Users\伊藤　那々登\Downloads\UP-SAFETY本体画像2020.09.18 (2)\UP-SAFETY本体画像(2020.09.18)\UP-K053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324" y="4426956"/>
            <a:ext cx="1915071" cy="917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伊藤　那々登\Downloads\UP-SAFETY本体画像2020.09.18 (2)\UP-SAFETY本体画像(2020.09.18)\UP-K05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48" y="2700511"/>
            <a:ext cx="1993960" cy="26570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表 31"/>
          <p:cNvGraphicFramePr>
            <a:graphicFrameLocks noGrp="1"/>
          </p:cNvGraphicFramePr>
          <p:nvPr>
            <p:extLst>
              <p:ext uri="{D42A27DB-BD31-4B8C-83A1-F6EECF244321}">
                <p14:modId xmlns:p14="http://schemas.microsoft.com/office/powerpoint/2010/main" val="428945235"/>
              </p:ext>
            </p:extLst>
          </p:nvPr>
        </p:nvGraphicFramePr>
        <p:xfrm>
          <a:off x="7362924" y="4387674"/>
          <a:ext cx="2600637" cy="980583"/>
        </p:xfrm>
        <a:graphic>
          <a:graphicData uri="http://schemas.openxmlformats.org/drawingml/2006/table">
            <a:tbl>
              <a:tblPr firstRow="1" bandRow="1">
                <a:tableStyleId>{5C22544A-7EE6-4342-B048-85BDC9FD1C3A}</a:tableStyleId>
              </a:tblPr>
              <a:tblGrid>
                <a:gridCol w="1750801">
                  <a:extLst>
                    <a:ext uri="{9D8B030D-6E8A-4147-A177-3AD203B41FA5}">
                      <a16:colId xmlns:a16="http://schemas.microsoft.com/office/drawing/2014/main" val="20000"/>
                    </a:ext>
                  </a:extLst>
                </a:gridCol>
                <a:gridCol w="849836">
                  <a:extLst>
                    <a:ext uri="{9D8B030D-6E8A-4147-A177-3AD203B41FA5}">
                      <a16:colId xmlns:a16="http://schemas.microsoft.com/office/drawing/2014/main" val="20001"/>
                    </a:ext>
                  </a:extLst>
                </a:gridCol>
              </a:tblGrid>
              <a:tr h="421715">
                <a:tc gridSpan="2">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フロント　販売価格</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057">
                <a:tc>
                  <a:txBody>
                    <a:bodyPr/>
                    <a:lstStyle/>
                    <a:p>
                      <a:pPr algn="r"/>
                      <a:endParaRPr kumimoji="1" lang="ja-JP" altLang="en-US" sz="28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r>
                        <a:rPr kumimoji="1" lang="ja-JP" altLang="en-US" sz="1000" b="1" dirty="0">
                          <a:solidFill>
                            <a:srgbClr val="FF0000"/>
                          </a:solidFill>
                          <a:latin typeface="Meiryo UI" panose="020B0604030504040204" pitchFamily="50" charset="-128"/>
                          <a:ea typeface="Meiryo UI" panose="020B0604030504040204" pitchFamily="50" charset="-128"/>
                        </a:rPr>
                        <a:t>円</a:t>
                      </a:r>
                      <a:endParaRPr kumimoji="1" lang="en-US" altLang="ja-JP" sz="1000" b="1" dirty="0">
                        <a:solidFill>
                          <a:srgbClr val="FF0000"/>
                        </a:solidFill>
                        <a:latin typeface="Meiryo UI" panose="020B0604030504040204" pitchFamily="50" charset="-128"/>
                        <a:ea typeface="Meiryo UI" panose="020B0604030504040204" pitchFamily="50" charset="-128"/>
                      </a:endParaRPr>
                    </a:p>
                    <a:p>
                      <a:pPr algn="l"/>
                      <a:r>
                        <a:rPr kumimoji="1" lang="ja-JP" altLang="en-US" sz="1000" b="1" baseline="0" dirty="0">
                          <a:solidFill>
                            <a:srgbClr val="FF0000"/>
                          </a:solidFill>
                          <a:latin typeface="Meiryo UI" panose="020B0604030504040204" pitchFamily="50" charset="-128"/>
                          <a:ea typeface="Meiryo UI" panose="020B0604030504040204" pitchFamily="50" charset="-128"/>
                        </a:rPr>
                        <a:t> </a:t>
                      </a:r>
                      <a:r>
                        <a:rPr kumimoji="1" lang="en-US" altLang="ja-JP" sz="1000" b="1" dirty="0">
                          <a:solidFill>
                            <a:srgbClr val="FF0000"/>
                          </a:solidFill>
                          <a:latin typeface="Meiryo UI" panose="020B0604030504040204" pitchFamily="50" charset="-128"/>
                          <a:ea typeface="Meiryo UI" panose="020B0604030504040204" pitchFamily="50" charset="-128"/>
                        </a:rPr>
                        <a:t>(</a:t>
                      </a:r>
                      <a:r>
                        <a:rPr kumimoji="1" lang="ja-JP" altLang="en-US" sz="1000" b="1" dirty="0">
                          <a:solidFill>
                            <a:srgbClr val="FF0000"/>
                          </a:solidFill>
                          <a:latin typeface="Meiryo UI" panose="020B0604030504040204" pitchFamily="50" charset="-128"/>
                          <a:ea typeface="Meiryo UI" panose="020B0604030504040204" pitchFamily="50" charset="-128"/>
                        </a:rPr>
                        <a:t>税・工賃込</a:t>
                      </a:r>
                      <a:r>
                        <a:rPr kumimoji="1" lang="en-US" altLang="ja-JP" sz="1000" b="1" dirty="0">
                          <a:solidFill>
                            <a:srgbClr val="FF0000"/>
                          </a:solidFill>
                          <a:latin typeface="Meiryo UI" panose="020B0604030504040204" pitchFamily="50" charset="-128"/>
                          <a:ea typeface="Meiryo UI" panose="020B0604030504040204" pitchFamily="50" charset="-128"/>
                        </a:rPr>
                        <a:t>)</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9" name="テキスト ボックス 38"/>
          <p:cNvSpPr txBox="1"/>
          <p:nvPr/>
        </p:nvSpPr>
        <p:spPr>
          <a:xfrm>
            <a:off x="2482567" y="3368229"/>
            <a:ext cx="1829178" cy="1060474"/>
          </a:xfrm>
          <a:prstGeom prst="rect">
            <a:avLst/>
          </a:prstGeom>
          <a:noFill/>
        </p:spPr>
        <p:txBody>
          <a:bodyPr wrap="square" lIns="59619" tIns="29809" rIns="59619" bIns="29809" rtlCol="0">
            <a:spAutoFit/>
          </a:bodyPr>
          <a:lstStyle/>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フロントカメラ単品で</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取り付け出来ます。</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その場合、後からリア</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カメラだけ増設もでき</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ます。</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8057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1"/>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i="1" dirty="0"/>
          </a:p>
        </p:txBody>
      </p:sp>
      <p:sp>
        <p:nvSpPr>
          <p:cNvPr id="26" name="正方形/長方形 25"/>
          <p:cNvSpPr/>
          <p:nvPr/>
        </p:nvSpPr>
        <p:spPr>
          <a:xfrm>
            <a:off x="234132" y="245463"/>
            <a:ext cx="10148989" cy="798864"/>
          </a:xfrm>
          <a:prstGeom prst="rect">
            <a:avLst/>
          </a:prstGeom>
          <a:noFill/>
        </p:spPr>
        <p:txBody>
          <a:bodyPr wrap="square" lIns="59619" tIns="29809" rIns="59619" bIns="29809">
            <a:spAutoFit/>
          </a:bodyPr>
          <a:lstStyle/>
          <a:p>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UP-K360</a:t>
            </a:r>
            <a:r>
              <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　</a:t>
            </a:r>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UP-K360RS</a:t>
            </a:r>
            <a:endPar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43934008"/>
              </p:ext>
            </p:extLst>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870206">
                  <a:extLst>
                    <a:ext uri="{9D8B030D-6E8A-4147-A177-3AD203B41FA5}">
                      <a16:colId xmlns:a16="http://schemas.microsoft.com/office/drawing/2014/main" val="20001"/>
                    </a:ext>
                  </a:extLst>
                </a:gridCol>
                <a:gridCol w="870206">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400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衝撃のみ</a:t>
                      </a:r>
                      <a:r>
                        <a:rPr kumimoji="1" lang="en-US" altLang="ja-JP" sz="12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オプション</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2.0</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インチ</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400" b="1" spc="-150" dirty="0">
                          <a:solidFill>
                            <a:schemeClr val="tx1"/>
                          </a:solidFill>
                          <a:latin typeface="Meiryo UI" panose="020B0604030504040204" pitchFamily="50" charset="-128"/>
                          <a:ea typeface="Meiryo UI" panose="020B0604030504040204" pitchFamily="50" charset="-128"/>
                        </a:rPr>
                        <a:t>microSD</a:t>
                      </a:r>
                    </a:p>
                    <a:p>
                      <a:pPr algn="ctr"/>
                      <a:r>
                        <a:rPr kumimoji="1" lang="en-US" altLang="ja-JP" sz="1800" b="1" dirty="0">
                          <a:solidFill>
                            <a:schemeClr val="tx1"/>
                          </a:solidFill>
                          <a:latin typeface="Meiryo UI" panose="020B0604030504040204" pitchFamily="50" charset="-128"/>
                          <a:ea typeface="Meiryo UI" panose="020B0604030504040204" pitchFamily="50" charset="-128"/>
                        </a:rPr>
                        <a:t>32GB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sp>
        <p:nvSpPr>
          <p:cNvPr id="37" name="テキスト ボックス 36"/>
          <p:cNvSpPr txBox="1"/>
          <p:nvPr/>
        </p:nvSpPr>
        <p:spPr>
          <a:xfrm>
            <a:off x="2406797" y="2788477"/>
            <a:ext cx="2452035" cy="337199"/>
          </a:xfrm>
          <a:prstGeom prst="rect">
            <a:avLst/>
          </a:prstGeom>
          <a:noFill/>
        </p:spPr>
        <p:txBody>
          <a:bodyPr wrap="square" lIns="59619" tIns="29809" rIns="59619" bIns="29809" rtlCol="0">
            <a:spAutoFit/>
          </a:bodyPr>
          <a:lstStyle/>
          <a:p>
            <a:r>
              <a:rPr lang="ja-JP" altLang="en-US" sz="1800" b="1" dirty="0">
                <a:solidFill>
                  <a:srgbClr val="FF2FCD"/>
                </a:solidFill>
                <a:latin typeface="BIZ UDPゴシック" panose="020B0400000000000000" pitchFamily="50" charset="-128"/>
                <a:ea typeface="BIZ UDPゴシック" panose="020B0400000000000000" pitchFamily="50" charset="-128"/>
              </a:rPr>
              <a:t>リアオプション</a:t>
            </a:r>
          </a:p>
        </p:txBody>
      </p:sp>
      <p:cxnSp>
        <p:nvCxnSpPr>
          <p:cNvPr id="7" name="直線コネクタ 6"/>
          <p:cNvCxnSpPr/>
          <p:nvPr/>
        </p:nvCxnSpPr>
        <p:spPr>
          <a:xfrm>
            <a:off x="2410560" y="3199010"/>
            <a:ext cx="1767698" cy="0"/>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162124" y="1343797"/>
            <a:ext cx="10148989" cy="1168196"/>
          </a:xfrm>
          <a:prstGeom prst="rect">
            <a:avLst/>
          </a:prstGeom>
          <a:noFill/>
        </p:spPr>
        <p:txBody>
          <a:bodyPr wrap="square" lIns="59619" tIns="29809" rIns="59619" bIns="29809" rtlCol="0">
            <a:sp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信号の無い交差点も全部見える</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3600" b="1" dirty="0">
                <a:solidFill>
                  <a:srgbClr val="C00000"/>
                </a:solidFill>
                <a:latin typeface="Meiryo UI" panose="020B0604030504040204" pitchFamily="50" charset="-128"/>
                <a:ea typeface="Meiryo UI" panose="020B0604030504040204" pitchFamily="50" charset="-128"/>
              </a:rPr>
              <a:t>事故経験おありの方などへ万全の対策</a:t>
            </a:r>
          </a:p>
        </p:txBody>
      </p:sp>
      <p:grpSp>
        <p:nvGrpSpPr>
          <p:cNvPr id="6" name="グループ化 5"/>
          <p:cNvGrpSpPr/>
          <p:nvPr/>
        </p:nvGrpSpPr>
        <p:grpSpPr>
          <a:xfrm>
            <a:off x="7540178" y="1903030"/>
            <a:ext cx="2452034" cy="1976325"/>
            <a:chOff x="7706839" y="2988543"/>
            <a:chExt cx="2735412" cy="2034111"/>
          </a:xfrm>
        </p:grpSpPr>
        <p:pic>
          <p:nvPicPr>
            <p:cNvPr id="30" name="Picture 3" descr="C:\Users\伊藤　那々登\Pictures\Screenshots\スクリーンショット (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931" y="3653457"/>
              <a:ext cx="1663320" cy="1369197"/>
            </a:xfrm>
            <a:prstGeom prst="rect">
              <a:avLst/>
            </a:prstGeom>
            <a:noFill/>
            <a:extLst>
              <a:ext uri="{909E8E84-426E-40DD-AFC4-6F175D3DCCD1}">
                <a14:hiddenFill xmlns:a14="http://schemas.microsoft.com/office/drawing/2010/main">
                  <a:solidFill>
                    <a:srgbClr val="FFFFFF"/>
                  </a:solidFill>
                </a14:hiddenFill>
              </a:ext>
            </a:extLst>
          </p:spPr>
        </p:pic>
        <p:sp>
          <p:nvSpPr>
            <p:cNvPr id="31" name="円形吹き出し 30"/>
            <p:cNvSpPr/>
            <p:nvPr/>
          </p:nvSpPr>
          <p:spPr>
            <a:xfrm>
              <a:off x="7794972" y="2988543"/>
              <a:ext cx="1838168" cy="738571"/>
            </a:xfrm>
            <a:prstGeom prst="wedgeEllipseCallout">
              <a:avLst>
                <a:gd name="adj1" fmla="val 38053"/>
                <a:gd name="adj2" fmla="val 59258"/>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a:p>
          </p:txBody>
        </p:sp>
        <p:sp>
          <p:nvSpPr>
            <p:cNvPr id="34" name="テキスト ボックス 33"/>
            <p:cNvSpPr txBox="1"/>
            <p:nvPr/>
          </p:nvSpPr>
          <p:spPr>
            <a:xfrm>
              <a:off x="7879195" y="3212783"/>
              <a:ext cx="1961629" cy="306421"/>
            </a:xfrm>
            <a:prstGeom prst="rect">
              <a:avLst/>
            </a:prstGeom>
            <a:noFill/>
          </p:spPr>
          <p:txBody>
            <a:bodyPr wrap="square" lIns="59619" tIns="29809" rIns="59619" bIns="29809" rtlCol="0">
              <a:spAutoFit/>
            </a:bodyPr>
            <a:lstStyle/>
            <a:p>
              <a:r>
                <a:rPr lang="en-US" altLang="ja-JP" sz="1600" b="1" dirty="0">
                  <a:solidFill>
                    <a:srgbClr val="C00000"/>
                  </a:solidFill>
                  <a:latin typeface="Meiryo UI" panose="020B0604030504040204" pitchFamily="50" charset="-128"/>
                  <a:ea typeface="Meiryo UI" panose="020B0604030504040204" pitchFamily="50" charset="-128"/>
                </a:rPr>
                <a:t>GPS</a:t>
              </a:r>
              <a:r>
                <a:rPr lang="ja-JP" altLang="en-US" sz="1600" b="1" dirty="0">
                  <a:solidFill>
                    <a:srgbClr val="C00000"/>
                  </a:solidFill>
                  <a:latin typeface="Meiryo UI" panose="020B0604030504040204" pitchFamily="50" charset="-128"/>
                  <a:ea typeface="Meiryo UI" panose="020B0604030504040204" pitchFamily="50" charset="-128"/>
                </a:rPr>
                <a:t>機能</a:t>
              </a:r>
              <a:r>
                <a:rPr lang="ja-JP" altLang="en-US" sz="1300" b="1" dirty="0">
                  <a:latin typeface="Meiryo UI" panose="020B0604030504040204" pitchFamily="50" charset="-128"/>
                  <a:ea typeface="Meiryo UI" panose="020B0604030504040204" pitchFamily="50" charset="-128"/>
                </a:rPr>
                <a:t>も搭載！</a:t>
              </a:r>
            </a:p>
          </p:txBody>
        </p:sp>
        <p:pic>
          <p:nvPicPr>
            <p:cNvPr id="41" name="Picture 2" descr="C:\Users\伊藤　那々登\Downloads\134967.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6839" y="3861710"/>
              <a:ext cx="994791" cy="102345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9" name="表 28"/>
          <p:cNvGraphicFramePr>
            <a:graphicFrameLocks noGrp="1"/>
          </p:cNvGraphicFramePr>
          <p:nvPr>
            <p:extLst>
              <p:ext uri="{D42A27DB-BD31-4B8C-83A1-F6EECF244321}">
                <p14:modId xmlns:p14="http://schemas.microsoft.com/office/powerpoint/2010/main" val="3130357212"/>
              </p:ext>
            </p:extLst>
          </p:nvPr>
        </p:nvGraphicFramePr>
        <p:xfrm>
          <a:off x="7362924" y="5508823"/>
          <a:ext cx="2977737" cy="1401496"/>
        </p:xfrm>
        <a:graphic>
          <a:graphicData uri="http://schemas.openxmlformats.org/drawingml/2006/table">
            <a:tbl>
              <a:tblPr firstRow="1" bandRow="1">
                <a:tableStyleId>{5C22544A-7EE6-4342-B048-85BDC9FD1C3A}</a:tableStyleId>
              </a:tblPr>
              <a:tblGrid>
                <a:gridCol w="1965914">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販売価格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ja-JP" altLang="en-US"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baseline="0" dirty="0">
                          <a:solidFill>
                            <a:srgbClr val="FF0000"/>
                          </a:solidFill>
                          <a:latin typeface="Meiryo UI" panose="020B0604030504040204" pitchFamily="50" charset="-128"/>
                          <a:ea typeface="Meiryo UI" panose="020B0604030504040204" pitchFamily="50" charset="-128"/>
                        </a:rPr>
                        <a:t> </a:t>
                      </a: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1535596721"/>
              </p:ext>
            </p:extLst>
          </p:nvPr>
        </p:nvGraphicFramePr>
        <p:xfrm>
          <a:off x="7362924" y="4403409"/>
          <a:ext cx="2600637" cy="950103"/>
        </p:xfrm>
        <a:graphic>
          <a:graphicData uri="http://schemas.openxmlformats.org/drawingml/2006/table">
            <a:tbl>
              <a:tblPr firstRow="1" bandRow="1">
                <a:tableStyleId>{5C22544A-7EE6-4342-B048-85BDC9FD1C3A}</a:tableStyleId>
              </a:tblPr>
              <a:tblGrid>
                <a:gridCol w="1750801">
                  <a:extLst>
                    <a:ext uri="{9D8B030D-6E8A-4147-A177-3AD203B41FA5}">
                      <a16:colId xmlns:a16="http://schemas.microsoft.com/office/drawing/2014/main" val="20000"/>
                    </a:ext>
                  </a:extLst>
                </a:gridCol>
                <a:gridCol w="849836">
                  <a:extLst>
                    <a:ext uri="{9D8B030D-6E8A-4147-A177-3AD203B41FA5}">
                      <a16:colId xmlns:a16="http://schemas.microsoft.com/office/drawing/2014/main" val="20001"/>
                    </a:ext>
                  </a:extLst>
                </a:gridCol>
              </a:tblGrid>
              <a:tr h="421715">
                <a:tc gridSpan="2">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フロント　販売価格</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057">
                <a:tc>
                  <a:txBody>
                    <a:bodyPr/>
                    <a:lstStyle/>
                    <a:p>
                      <a:pPr algn="r"/>
                      <a:endParaRPr kumimoji="1" lang="ja-JP" altLang="en-US" sz="28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r>
                        <a:rPr kumimoji="1" lang="ja-JP" altLang="en-US" sz="900" b="1" dirty="0">
                          <a:solidFill>
                            <a:srgbClr val="FF0000"/>
                          </a:solidFill>
                          <a:latin typeface="Meiryo UI" panose="020B0604030504040204" pitchFamily="50" charset="-128"/>
                          <a:ea typeface="Meiryo UI" panose="020B0604030504040204" pitchFamily="50" charset="-128"/>
                        </a:rPr>
                        <a:t>円</a:t>
                      </a:r>
                      <a:endParaRPr kumimoji="1" lang="en-US" altLang="ja-JP" sz="900" b="1" dirty="0">
                        <a:solidFill>
                          <a:srgbClr val="FF0000"/>
                        </a:solidFill>
                        <a:latin typeface="Meiryo UI" panose="020B0604030504040204" pitchFamily="50" charset="-128"/>
                        <a:ea typeface="Meiryo UI" panose="020B0604030504040204" pitchFamily="50" charset="-128"/>
                      </a:endParaRPr>
                    </a:p>
                    <a:p>
                      <a:pPr algn="l"/>
                      <a:r>
                        <a:rPr kumimoji="1" lang="ja-JP" altLang="en-US" sz="900" b="1" baseline="0" dirty="0">
                          <a:solidFill>
                            <a:srgbClr val="FF0000"/>
                          </a:solidFill>
                          <a:latin typeface="Meiryo UI" panose="020B0604030504040204" pitchFamily="50" charset="-128"/>
                          <a:ea typeface="Meiryo UI" panose="020B0604030504040204" pitchFamily="50" charset="-128"/>
                        </a:rPr>
                        <a:t> </a:t>
                      </a:r>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税・工賃込</a:t>
                      </a:r>
                      <a:r>
                        <a:rPr kumimoji="1" lang="en-US" altLang="ja-JP" sz="900" b="1" dirty="0">
                          <a:solidFill>
                            <a:srgbClr val="FF0000"/>
                          </a:solidFill>
                          <a:latin typeface="Meiryo UI" panose="020B0604030504040204" pitchFamily="50" charset="-128"/>
                          <a:ea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9" name="テキスト ボックス 38"/>
          <p:cNvSpPr txBox="1"/>
          <p:nvPr/>
        </p:nvSpPr>
        <p:spPr>
          <a:xfrm>
            <a:off x="2322364" y="3276575"/>
            <a:ext cx="1829178" cy="1060474"/>
          </a:xfrm>
          <a:prstGeom prst="rect">
            <a:avLst/>
          </a:prstGeom>
          <a:noFill/>
        </p:spPr>
        <p:txBody>
          <a:bodyPr wrap="square" lIns="59619" tIns="29809" rIns="59619" bIns="29809" rtlCol="0">
            <a:spAutoFit/>
          </a:bodyPr>
          <a:lstStyle/>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フロントカメラ単品では</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後の映像が十分に映り</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ません。煽り運転対策に</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リアカメラも増設可能です。</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22" name="Picture 3" descr="C:\Users\伊藤　那々登\Desktop\資料(提案・送付)\画像素材\HP用画像\本体画像\UP-K3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20" y="2720190"/>
            <a:ext cx="2716624" cy="2716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伊藤　那々登\Desktop\資料(提案・送付)\画像素材\HP用画像\本体画像\UP-K360リア.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8003" y="4284687"/>
            <a:ext cx="1192514" cy="11003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271" y="3780631"/>
            <a:ext cx="2886629" cy="151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4482604" y="2844527"/>
            <a:ext cx="2393155" cy="359413"/>
          </a:xfrm>
          <a:prstGeom prst="rect">
            <a:avLst/>
          </a:prstGeom>
          <a:noFill/>
        </p:spPr>
        <p:txBody>
          <a:bodyPr wrap="square" rtlCol="0">
            <a:prstTxWarp prst="textPlain">
              <a:avLst/>
            </a:prstTxWarp>
            <a:spAutoFit/>
          </a:bodyPr>
          <a:lstStyle/>
          <a:p>
            <a:r>
              <a:rPr lang="ja-JP" altLang="en-US" sz="2000" b="1" dirty="0">
                <a:solidFill>
                  <a:srgbClr val="C00000"/>
                </a:solidFill>
                <a:latin typeface="Meiryo UI" panose="020B0604030504040204" pitchFamily="50" charset="-128"/>
                <a:ea typeface="Meiryo UI" panose="020B0604030504040204" pitchFamily="50" charset="-128"/>
              </a:rPr>
              <a:t>専用ビュワー付き</a:t>
            </a:r>
          </a:p>
        </p:txBody>
      </p:sp>
      <p:sp>
        <p:nvSpPr>
          <p:cNvPr id="28" name="正方形/長方形 27"/>
          <p:cNvSpPr/>
          <p:nvPr/>
        </p:nvSpPr>
        <p:spPr>
          <a:xfrm>
            <a:off x="4301699" y="3270392"/>
            <a:ext cx="2773194" cy="394518"/>
          </a:xfrm>
          <a:prstGeom prst="rect">
            <a:avLst/>
          </a:prstGeom>
        </p:spPr>
        <p:txBody>
          <a:bodyPr wrap="none">
            <a:prstTxWarp prst="textPlain">
              <a:avLst/>
            </a:prstTxWarp>
            <a:spAutoFit/>
          </a:bodyPr>
          <a:lstStyle/>
          <a:p>
            <a:r>
              <a:rPr lang="ja-JP" altLang="en-US" sz="2800" b="1" dirty="0">
                <a:solidFill>
                  <a:schemeClr val="tx2"/>
                </a:solidFill>
                <a:latin typeface="Meiryo UI" panose="020B0604030504040204" pitchFamily="50" charset="-128"/>
                <a:ea typeface="Meiryo UI" panose="020B0604030504040204" pitchFamily="50" charset="-128"/>
              </a:rPr>
              <a:t>四画面モードで全方向を確認</a:t>
            </a:r>
            <a:endParaRPr lang="en-US" altLang="ja-JP" sz="2800" b="1"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43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1"/>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i="1" dirty="0"/>
          </a:p>
        </p:txBody>
      </p:sp>
      <p:sp>
        <p:nvSpPr>
          <p:cNvPr id="26" name="正方形/長方形 25"/>
          <p:cNvSpPr/>
          <p:nvPr/>
        </p:nvSpPr>
        <p:spPr>
          <a:xfrm>
            <a:off x="234132" y="245463"/>
            <a:ext cx="10148989" cy="798864"/>
          </a:xfrm>
          <a:prstGeom prst="rect">
            <a:avLst/>
          </a:prstGeom>
          <a:noFill/>
        </p:spPr>
        <p:txBody>
          <a:bodyPr wrap="square" lIns="59619" tIns="29809" rIns="59619" bIns="29809">
            <a:spAutoFit/>
          </a:bodyPr>
          <a:lstStyle/>
          <a:p>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UP-E093</a:t>
            </a:r>
            <a:endPar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870206">
                  <a:extLst>
                    <a:ext uri="{9D8B030D-6E8A-4147-A177-3AD203B41FA5}">
                      <a16:colId xmlns:a16="http://schemas.microsoft.com/office/drawing/2014/main" val="20001"/>
                    </a:ext>
                  </a:extLst>
                </a:gridCol>
                <a:gridCol w="870206">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400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indent="0" algn="ctr" defTabSz="2638286"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動作・衝撃</a:t>
                      </a:r>
                      <a:r>
                        <a:rPr kumimoji="1" lang="en-US" altLang="ja-JP" sz="1050" b="1" dirty="0">
                          <a:solidFill>
                            <a:schemeClr val="tx1"/>
                          </a:solidFill>
                          <a:latin typeface="Meiryo UI" panose="020B0604030504040204" pitchFamily="50" charset="-128"/>
                          <a:ea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2.0</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インチ</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400" b="1" spc="-150" dirty="0">
                          <a:solidFill>
                            <a:schemeClr val="tx1"/>
                          </a:solidFill>
                          <a:latin typeface="Meiryo UI" panose="020B0604030504040204" pitchFamily="50" charset="-128"/>
                          <a:ea typeface="Meiryo UI" panose="020B0604030504040204" pitchFamily="50" charset="-128"/>
                        </a:rPr>
                        <a:t>eMMC</a:t>
                      </a:r>
                    </a:p>
                    <a:p>
                      <a:pPr algn="ctr"/>
                      <a:r>
                        <a:rPr kumimoji="1" lang="ja-JP" altLang="en-US" sz="1000" b="1" spc="-150" dirty="0">
                          <a:solidFill>
                            <a:schemeClr val="tx1"/>
                          </a:solidFill>
                          <a:latin typeface="Meiryo UI" panose="020B0604030504040204" pitchFamily="50" charset="-128"/>
                          <a:ea typeface="Meiryo UI" panose="020B0604030504040204" pitchFamily="50" charset="-128"/>
                        </a:rPr>
                        <a:t>（内蔵メモリー）</a:t>
                      </a:r>
                      <a:endParaRPr kumimoji="1" lang="en-US" altLang="ja-JP" sz="1000" b="1" spc="-150" dirty="0">
                        <a:solidFill>
                          <a:schemeClr val="tx1"/>
                        </a:solidFill>
                        <a:latin typeface="Meiryo UI" panose="020B0604030504040204" pitchFamily="50" charset="-128"/>
                        <a:ea typeface="Meiryo UI" panose="020B0604030504040204" pitchFamily="50" charset="-128"/>
                      </a:endParaRPr>
                    </a:p>
                    <a:p>
                      <a:pPr algn="ctr"/>
                      <a:r>
                        <a:rPr kumimoji="1" lang="en-US" altLang="ja-JP" sz="1800" b="1" dirty="0">
                          <a:solidFill>
                            <a:schemeClr val="tx1"/>
                          </a:solidFill>
                          <a:latin typeface="Meiryo UI" panose="020B0604030504040204" pitchFamily="50" charset="-128"/>
                          <a:ea typeface="Meiryo UI" panose="020B0604030504040204" pitchFamily="50" charset="-128"/>
                        </a:rPr>
                        <a:t>32GB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sp>
        <p:nvSpPr>
          <p:cNvPr id="37" name="テキスト ボックス 36"/>
          <p:cNvSpPr txBox="1"/>
          <p:nvPr/>
        </p:nvSpPr>
        <p:spPr>
          <a:xfrm>
            <a:off x="2462617" y="2788477"/>
            <a:ext cx="2452035" cy="306421"/>
          </a:xfrm>
          <a:prstGeom prst="rect">
            <a:avLst/>
          </a:prstGeom>
          <a:noFill/>
        </p:spPr>
        <p:txBody>
          <a:bodyPr wrap="square" lIns="59619" tIns="29809" rIns="59619" bIns="29809" rtlCol="0">
            <a:spAutoFit/>
          </a:bodyPr>
          <a:lstStyle/>
          <a:p>
            <a:r>
              <a:rPr lang="ja-JP" altLang="en-US" sz="1600" b="1" dirty="0">
                <a:solidFill>
                  <a:srgbClr val="FF2FCD"/>
                </a:solidFill>
                <a:latin typeface="BIZ UDPゴシック" panose="020B0400000000000000" pitchFamily="50" charset="-128"/>
                <a:ea typeface="BIZ UDPゴシック" panose="020B0400000000000000" pitchFamily="50" charset="-128"/>
              </a:rPr>
              <a:t>内蔵メモリー</a:t>
            </a:r>
            <a:r>
              <a:rPr lang="en-US" altLang="ja-JP" sz="1600" b="1" dirty="0">
                <a:solidFill>
                  <a:srgbClr val="FF2FCD"/>
                </a:solidFill>
                <a:latin typeface="BIZ UDPゴシック" panose="020B0400000000000000" pitchFamily="50" charset="-128"/>
                <a:ea typeface="BIZ UDPゴシック" panose="020B0400000000000000" pitchFamily="50" charset="-128"/>
              </a:rPr>
              <a:t>eMMC</a:t>
            </a:r>
            <a:r>
              <a:rPr lang="ja-JP" altLang="en-US" sz="1600" b="1" dirty="0">
                <a:solidFill>
                  <a:srgbClr val="FF2FCD"/>
                </a:solidFill>
                <a:latin typeface="BIZ UDPゴシック" panose="020B0400000000000000" pitchFamily="50" charset="-128"/>
                <a:ea typeface="BIZ UDPゴシック" panose="020B0400000000000000" pitchFamily="50" charset="-128"/>
              </a:rPr>
              <a:t>搭載</a:t>
            </a:r>
          </a:p>
        </p:txBody>
      </p:sp>
      <p:cxnSp>
        <p:nvCxnSpPr>
          <p:cNvPr id="7" name="直線コネクタ 6"/>
          <p:cNvCxnSpPr/>
          <p:nvPr/>
        </p:nvCxnSpPr>
        <p:spPr>
          <a:xfrm>
            <a:off x="2482567" y="3199010"/>
            <a:ext cx="1767698" cy="0"/>
          </a:xfrm>
          <a:prstGeom prst="line">
            <a:avLst/>
          </a:prstGeom>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2466380" y="3204567"/>
            <a:ext cx="2219825" cy="1475972"/>
          </a:xfrm>
          <a:prstGeom prst="rect">
            <a:avLst/>
          </a:prstGeom>
          <a:noFill/>
        </p:spPr>
        <p:txBody>
          <a:bodyPr wrap="square" lIns="59619" tIns="29809" rIns="59619" bIns="29809" rtlCol="0">
            <a:spAutoFit/>
          </a:bodyPr>
          <a:lstStyle/>
          <a:p>
            <a:r>
              <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iPhone</a:t>
            </a:r>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やタブレット等に採用されている記録媒体を内蔵し本体に直接記録！</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SD</a:t>
            </a:r>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カードの寿命の</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約</a:t>
            </a:r>
            <a:r>
              <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10</a:t>
            </a:r>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倍長持ち</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データ移行用</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SD</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カード</a:t>
            </a:r>
            <a:endPar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(16GB)</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付属</a:t>
            </a:r>
          </a:p>
        </p:txBody>
      </p:sp>
      <p:sp>
        <p:nvSpPr>
          <p:cNvPr id="40" name="テキスト ボックス 39"/>
          <p:cNvSpPr txBox="1"/>
          <p:nvPr/>
        </p:nvSpPr>
        <p:spPr>
          <a:xfrm>
            <a:off x="121344" y="1462496"/>
            <a:ext cx="10148989" cy="921975"/>
          </a:xfrm>
          <a:prstGeom prst="rect">
            <a:avLst/>
          </a:prstGeom>
          <a:noFill/>
        </p:spPr>
        <p:txBody>
          <a:bodyPr wrap="square" lIns="59619" tIns="29809" rIns="59619" bIns="29809" rtlCol="0">
            <a:spAutoFit/>
          </a:bodyPr>
          <a:lstStyle/>
          <a:p>
            <a:r>
              <a:rPr lang="ja-JP" altLang="en-US" sz="2800">
                <a:solidFill>
                  <a:schemeClr val="tx1">
                    <a:lumMod val="75000"/>
                    <a:lumOff val="25000"/>
                  </a:schemeClr>
                </a:solidFill>
                <a:latin typeface="Meiryo UI" panose="020B0604030504040204" pitchFamily="50" charset="-128"/>
                <a:ea typeface="Meiryo UI" panose="020B0604030504040204" pitchFamily="50" charset="-128"/>
              </a:rPr>
              <a:t>業界初！</a:t>
            </a:r>
            <a:r>
              <a:rPr lang="en-US" altLang="ja-JP" sz="2800">
                <a:solidFill>
                  <a:schemeClr val="tx1">
                    <a:lumMod val="75000"/>
                    <a:lumOff val="25000"/>
                  </a:schemeClr>
                </a:solidFill>
                <a:latin typeface="Meiryo UI" panose="020B0604030504040204" pitchFamily="50" charset="-128"/>
                <a:ea typeface="Meiryo UI" panose="020B0604030504040204" pitchFamily="50" charset="-128"/>
              </a:rPr>
              <a:t>SD</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カード不要</a:t>
            </a:r>
          </a:p>
          <a:p>
            <a:r>
              <a:rPr lang="ja-JP" altLang="en-US" sz="2800" b="1" dirty="0">
                <a:solidFill>
                  <a:srgbClr val="C00000"/>
                </a:solidFill>
                <a:latin typeface="Meiryo UI" panose="020B0604030504040204" pitchFamily="50" charset="-128"/>
                <a:ea typeface="Meiryo UI" panose="020B0604030504040204" pitchFamily="50" charset="-128"/>
              </a:rPr>
              <a:t>メモリの交換や本体設定が苦手な方におススメ</a:t>
            </a:r>
          </a:p>
        </p:txBody>
      </p:sp>
      <p:graphicFrame>
        <p:nvGraphicFramePr>
          <p:cNvPr id="29" name="表 28"/>
          <p:cNvGraphicFramePr>
            <a:graphicFrameLocks noGrp="1"/>
          </p:cNvGraphicFramePr>
          <p:nvPr/>
        </p:nvGraphicFramePr>
        <p:xfrm>
          <a:off x="7362924" y="5508823"/>
          <a:ext cx="3096343" cy="1401496"/>
        </p:xfrm>
        <a:graphic>
          <a:graphicData uri="http://schemas.openxmlformats.org/drawingml/2006/table">
            <a:tbl>
              <a:tblPr firstRow="1" bandRow="1">
                <a:tableStyleId>{5C22544A-7EE6-4342-B048-85BDC9FD1C3A}</a:tableStyleId>
              </a:tblPr>
              <a:tblGrid>
                <a:gridCol w="2084520">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販売売価</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ja-JP" altLang="en-US"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r>
                        <a:rPr kumimoji="1" lang="ja-JP" altLang="en-US" sz="1200" b="1" baseline="0" dirty="0">
                          <a:solidFill>
                            <a:srgbClr val="FF0000"/>
                          </a:solidFill>
                          <a:latin typeface="Meiryo UI" panose="020B0604030504040204" pitchFamily="50" charset="-128"/>
                          <a:ea typeface="Meiryo UI" panose="020B0604030504040204" pitchFamily="50" charset="-128"/>
                        </a:rPr>
                        <a:t> </a:t>
                      </a:r>
                      <a:endParaRPr kumimoji="1" lang="en-US" altLang="ja-JP" sz="1200" b="1" baseline="0" dirty="0">
                        <a:solidFill>
                          <a:srgbClr val="FF0000"/>
                        </a:solidFill>
                        <a:latin typeface="Meiryo UI" panose="020B0604030504040204" pitchFamily="50" charset="-128"/>
                        <a:ea typeface="Meiryo UI" panose="020B0604030504040204" pitchFamily="50" charset="-128"/>
                      </a:endParaRPr>
                    </a:p>
                    <a:p>
                      <a:pPr algn="l"/>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7358785" y="335525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テキスト ボックス 41"/>
          <p:cNvSpPr txBox="1"/>
          <p:nvPr/>
        </p:nvSpPr>
        <p:spPr>
          <a:xfrm>
            <a:off x="7650956" y="3009877"/>
            <a:ext cx="2380766" cy="323324"/>
          </a:xfrm>
          <a:prstGeom prst="rect">
            <a:avLst/>
          </a:prstGeom>
          <a:noFill/>
        </p:spPr>
        <p:txBody>
          <a:bodyPr wrap="square" rtlCol="0">
            <a:prstTxWarp prst="textPlain">
              <a:avLst/>
            </a:prstTxWarp>
            <a:spAutoFit/>
          </a:bodyPr>
          <a:lstStyle/>
          <a:p>
            <a:r>
              <a:rPr lang="ja-JP" altLang="en-US" sz="1600" b="1" dirty="0">
                <a:solidFill>
                  <a:srgbClr val="C00000"/>
                </a:solidFill>
                <a:latin typeface="Meiryo UI" panose="020B0604030504040204" pitchFamily="50" charset="-128"/>
                <a:ea typeface="Meiryo UI" panose="020B0604030504040204" pitchFamily="50" charset="-128"/>
              </a:rPr>
              <a:t>スタービス　搭載</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pic>
        <p:nvPicPr>
          <p:cNvPr id="44" name="Picture 2"/>
          <p:cNvPicPr>
            <a:picLocks noChangeAspect="1" noChangeArrowheads="1"/>
          </p:cNvPicPr>
          <p:nvPr/>
        </p:nvPicPr>
        <p:blipFill>
          <a:blip r:embed="rId4"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358785" y="438368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9091116" y="3731045"/>
            <a:ext cx="1767698" cy="244866"/>
          </a:xfrm>
          <a:prstGeom prst="rect">
            <a:avLst/>
          </a:prstGeom>
          <a:noFill/>
        </p:spPr>
        <p:txBody>
          <a:bodyPr wrap="square" lIns="59619" tIns="29809" rIns="59619" bIns="29809" rtlCol="0">
            <a:spAutoFit/>
          </a:bodyPr>
          <a:lstStyle/>
          <a:p>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ナイトビジョンなし</a:t>
            </a:r>
          </a:p>
        </p:txBody>
      </p:sp>
      <p:sp>
        <p:nvSpPr>
          <p:cNvPr id="31" name="テキスト ボックス 30"/>
          <p:cNvSpPr txBox="1"/>
          <p:nvPr/>
        </p:nvSpPr>
        <p:spPr>
          <a:xfrm>
            <a:off x="9091116" y="4666606"/>
            <a:ext cx="1767698" cy="244866"/>
          </a:xfrm>
          <a:prstGeom prst="rect">
            <a:avLst/>
          </a:prstGeom>
          <a:noFill/>
        </p:spPr>
        <p:txBody>
          <a:bodyPr wrap="square" lIns="59619" tIns="29809" rIns="59619" bIns="29809" rtlCol="0">
            <a:spAutoFit/>
          </a:bodyPr>
          <a:lstStyle/>
          <a:p>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ナイトビジョンあり</a:t>
            </a:r>
          </a:p>
        </p:txBody>
      </p:sp>
      <p:pic>
        <p:nvPicPr>
          <p:cNvPr id="46" name="図 45" descr="パソコンの画面&#10;&#10;自動的に生成された説明">
            <a:extLst>
              <a:ext uri="{FF2B5EF4-FFF2-40B4-BE49-F238E27FC236}">
                <a16:creationId xmlns:a16="http://schemas.microsoft.com/office/drawing/2014/main" id="{67BDF693-DAEF-42B3-8E0C-82512EE7F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1" t="47295" r="3726" b="5845"/>
          <a:stretch/>
        </p:blipFill>
        <p:spPr>
          <a:xfrm>
            <a:off x="4325350" y="3975911"/>
            <a:ext cx="2882098" cy="1427757"/>
          </a:xfrm>
          <a:prstGeom prst="rect">
            <a:avLst/>
          </a:prstGeom>
        </p:spPr>
      </p:pic>
      <p:pic>
        <p:nvPicPr>
          <p:cNvPr id="9" name="図 8" descr="プロジェクター, 座る, 小さい, カメラ が含まれている画像&#10;&#10;自動的に生成された説明">
            <a:extLst>
              <a:ext uri="{FF2B5EF4-FFF2-40B4-BE49-F238E27FC236}">
                <a16:creationId xmlns:a16="http://schemas.microsoft.com/office/drawing/2014/main" id="{4666AB9D-6DA4-489B-B12F-346B42E85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5539" y="4551286"/>
            <a:ext cx="1558993" cy="1070215"/>
          </a:xfrm>
          <a:prstGeom prst="rect">
            <a:avLst/>
          </a:prstGeom>
        </p:spPr>
      </p:pic>
      <p:pic>
        <p:nvPicPr>
          <p:cNvPr id="19" name="図 18" descr="ゲーム機の画面&#10;&#10;中程度の精度で自動的に生成された説明">
            <a:extLst>
              <a:ext uri="{FF2B5EF4-FFF2-40B4-BE49-F238E27FC236}">
                <a16:creationId xmlns:a16="http://schemas.microsoft.com/office/drawing/2014/main" id="{61079CA5-79C7-480E-AD5E-13007DC041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81" t="85" r="36461" b="-85"/>
          <a:stretch/>
        </p:blipFill>
        <p:spPr>
          <a:xfrm>
            <a:off x="324318" y="2538790"/>
            <a:ext cx="1976642" cy="2808312"/>
          </a:xfrm>
          <a:prstGeom prst="rect">
            <a:avLst/>
          </a:prstGeom>
        </p:spPr>
      </p:pic>
      <p:grpSp>
        <p:nvGrpSpPr>
          <p:cNvPr id="22" name="グループ化 21">
            <a:extLst>
              <a:ext uri="{FF2B5EF4-FFF2-40B4-BE49-F238E27FC236}">
                <a16:creationId xmlns:a16="http://schemas.microsoft.com/office/drawing/2014/main" id="{0DA8ED7F-FE4A-42C4-9252-BE05FE0599E3}"/>
              </a:ext>
            </a:extLst>
          </p:cNvPr>
          <p:cNvGrpSpPr/>
          <p:nvPr/>
        </p:nvGrpSpPr>
        <p:grpSpPr>
          <a:xfrm>
            <a:off x="5314295" y="1349959"/>
            <a:ext cx="2028715" cy="533703"/>
            <a:chOff x="13244111" y="2373536"/>
            <a:chExt cx="2718337" cy="1021220"/>
          </a:xfrm>
        </p:grpSpPr>
        <p:sp>
          <p:nvSpPr>
            <p:cNvPr id="24" name="円形吹き出し 32">
              <a:extLst>
                <a:ext uri="{FF2B5EF4-FFF2-40B4-BE49-F238E27FC236}">
                  <a16:creationId xmlns:a16="http://schemas.microsoft.com/office/drawing/2014/main" id="{45074524-BA41-480C-BEA5-075960373626}"/>
                </a:ext>
              </a:extLst>
            </p:cNvPr>
            <p:cNvSpPr/>
            <p:nvPr/>
          </p:nvSpPr>
          <p:spPr>
            <a:xfrm>
              <a:off x="13244111" y="2373536"/>
              <a:ext cx="2614869" cy="1021220"/>
            </a:xfrm>
            <a:prstGeom prst="wedgeEllipseCallout">
              <a:avLst>
                <a:gd name="adj1" fmla="val 38053"/>
                <a:gd name="adj2" fmla="val 59258"/>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テキスト ボックス 24">
              <a:extLst>
                <a:ext uri="{FF2B5EF4-FFF2-40B4-BE49-F238E27FC236}">
                  <a16:creationId xmlns:a16="http://schemas.microsoft.com/office/drawing/2014/main" id="{F688A84D-ED64-4281-A456-4291493C31D7}"/>
                </a:ext>
              </a:extLst>
            </p:cNvPr>
            <p:cNvSpPr txBox="1"/>
            <p:nvPr/>
          </p:nvSpPr>
          <p:spPr>
            <a:xfrm>
              <a:off x="13464315" y="2578554"/>
              <a:ext cx="2498133" cy="647810"/>
            </a:xfrm>
            <a:prstGeom prst="rect">
              <a:avLst/>
            </a:prstGeom>
            <a:noFill/>
          </p:spPr>
          <p:txBody>
            <a:bodyPr wrap="square" rtlCol="0">
              <a:spAutoFit/>
            </a:bodyPr>
            <a:lstStyle/>
            <a:p>
              <a:r>
                <a:rPr lang="ja-JP" altLang="en-US" sz="1600" b="1" dirty="0">
                  <a:solidFill>
                    <a:schemeClr val="tx2">
                      <a:lumMod val="60000"/>
                      <a:lumOff val="40000"/>
                    </a:schemeClr>
                  </a:solidFill>
                  <a:latin typeface="Meiryo UI" panose="020B0604030504040204" pitchFamily="50" charset="-128"/>
                  <a:ea typeface="Meiryo UI" panose="020B0604030504040204" pitchFamily="50" charset="-128"/>
                </a:rPr>
                <a:t>スマホ</a:t>
              </a:r>
              <a:r>
                <a:rPr lang="ja-JP" altLang="en-US" sz="1400" b="1" dirty="0">
                  <a:latin typeface="Meiryo UI" panose="020B0604030504040204" pitchFamily="50" charset="-128"/>
                  <a:ea typeface="Meiryo UI" panose="020B0604030504040204" pitchFamily="50" charset="-128"/>
                </a:rPr>
                <a:t>で再生可能！</a:t>
              </a:r>
              <a:endParaRPr kumimoji="1" lang="ja-JP" altLang="en-US" sz="1400" b="1" dirty="0">
                <a:latin typeface="Meiryo UI" panose="020B0604030504040204" pitchFamily="50" charset="-128"/>
                <a:ea typeface="Meiryo UI" panose="020B0604030504040204" pitchFamily="50" charset="-128"/>
              </a:endParaRPr>
            </a:p>
          </p:txBody>
        </p:sp>
      </p:grpSp>
      <p:pic>
        <p:nvPicPr>
          <p:cNvPr id="28" name="図 27" descr="電子機器 が含まれている画像&#10;&#10;自動的に生成された説明">
            <a:extLst>
              <a:ext uri="{FF2B5EF4-FFF2-40B4-BE49-F238E27FC236}">
                <a16:creationId xmlns:a16="http://schemas.microsoft.com/office/drawing/2014/main" id="{121C895C-7004-41A0-8BFC-DCBD87B312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7682" y="1438396"/>
            <a:ext cx="2370388" cy="1551700"/>
          </a:xfrm>
          <a:prstGeom prst="rect">
            <a:avLst/>
          </a:prstGeom>
        </p:spPr>
      </p:pic>
      <p:grpSp>
        <p:nvGrpSpPr>
          <p:cNvPr id="33" name="グループ化 32">
            <a:extLst>
              <a:ext uri="{FF2B5EF4-FFF2-40B4-BE49-F238E27FC236}">
                <a16:creationId xmlns:a16="http://schemas.microsoft.com/office/drawing/2014/main" id="{B10783AE-6277-4268-9036-2665635992E2}"/>
              </a:ext>
            </a:extLst>
          </p:cNvPr>
          <p:cNvGrpSpPr/>
          <p:nvPr/>
        </p:nvGrpSpPr>
        <p:grpSpPr>
          <a:xfrm>
            <a:off x="7304199" y="1379957"/>
            <a:ext cx="863483" cy="1535405"/>
            <a:chOff x="7435075" y="2243832"/>
            <a:chExt cx="1525885" cy="3134785"/>
          </a:xfrm>
        </p:grpSpPr>
        <p:pic>
          <p:nvPicPr>
            <p:cNvPr id="34" name="그림 70">
              <a:extLst>
                <a:ext uri="{FF2B5EF4-FFF2-40B4-BE49-F238E27FC236}">
                  <a16:creationId xmlns:a16="http://schemas.microsoft.com/office/drawing/2014/main" id="{26BC9337-16E5-49C5-BD40-82CADA916565}"/>
                </a:ext>
              </a:extLst>
            </p:cNvPr>
            <p:cNvPicPr>
              <a:picLocks noChangeAspect="1"/>
            </p:cNvPicPr>
            <p:nvPr/>
          </p:nvPicPr>
          <p:blipFill>
            <a:blip r:embed="rId9"/>
            <a:stretch>
              <a:fillRect/>
            </a:stretch>
          </p:blipFill>
          <p:spPr>
            <a:xfrm>
              <a:off x="7435075" y="2243832"/>
              <a:ext cx="1525885" cy="3134785"/>
            </a:xfrm>
            <a:prstGeom prst="rect">
              <a:avLst/>
            </a:prstGeom>
          </p:spPr>
        </p:pic>
        <p:pic>
          <p:nvPicPr>
            <p:cNvPr id="35" name="図 34" descr="白黒の写真にテキストが書いてあるスマートフォン&#10;&#10;低い精度で自動的に生成された説明">
              <a:extLst>
                <a:ext uri="{FF2B5EF4-FFF2-40B4-BE49-F238E27FC236}">
                  <a16:creationId xmlns:a16="http://schemas.microsoft.com/office/drawing/2014/main" id="{916DE485-A559-4EA0-ABCB-87EBB8E40B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5503" y="2473744"/>
              <a:ext cx="1319715" cy="2668708"/>
            </a:xfrm>
            <a:prstGeom prst="rect">
              <a:avLst/>
            </a:prstGeom>
          </p:spPr>
        </p:pic>
      </p:grpSp>
    </p:spTree>
    <p:extLst>
      <p:ext uri="{BB962C8B-B14F-4D97-AF65-F5344CB8AC3E}">
        <p14:creationId xmlns:p14="http://schemas.microsoft.com/office/powerpoint/2010/main" val="316063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23790"/>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marL="0" marR="0" lvl="0" indent="0" algn="ctr" defTabSz="1145802" rtl="0" eaLnBrk="1" fontAlgn="auto" latinLnBrk="0" hangingPunct="1">
              <a:lnSpc>
                <a:spcPct val="100000"/>
              </a:lnSpc>
              <a:spcBef>
                <a:spcPts val="0"/>
              </a:spcBef>
              <a:spcAft>
                <a:spcPts val="0"/>
              </a:spcAft>
              <a:buClrTx/>
              <a:buSzTx/>
              <a:buFontTx/>
              <a:buNone/>
              <a:tabLst/>
              <a:defRPr/>
            </a:pPr>
            <a:endParaRPr kumimoji="1" lang="ja-JP" altLang="en-US" sz="2200" b="0" i="1"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234132" y="245463"/>
            <a:ext cx="10148989" cy="798864"/>
          </a:xfrm>
          <a:prstGeom prst="rect">
            <a:avLst/>
          </a:prstGeom>
          <a:noFill/>
        </p:spPr>
        <p:txBody>
          <a:bodyPr wrap="square" lIns="59619" tIns="29809" rIns="59619" bIns="29809">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en-US" altLang="ja-JP" sz="4800" b="0" i="1" u="none" strike="noStrike" kern="1200" cap="none" spc="0" normalizeH="0" baseline="0" noProof="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uLnTx/>
                <a:uFillTx/>
                <a:latin typeface="HGP創英角ｺﾞｼｯｸUB" panose="020B0900000000000000" pitchFamily="50" charset="-128"/>
                <a:ea typeface="HGP創英角ｺﾞｼｯｸUB" panose="020B0900000000000000" pitchFamily="50" charset="-128"/>
                <a:cs typeface="+mn-cs"/>
              </a:rPr>
              <a:t>UP-M1000</a:t>
            </a:r>
            <a:endParaRPr kumimoji="1" lang="ja-JP" altLang="en-US" sz="4800" b="0" i="1" u="none" strike="noStrike" kern="1200" cap="none" spc="0" normalizeH="0" baseline="0" noProof="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21" name="表 20"/>
          <p:cNvGraphicFramePr>
            <a:graphicFrameLocks noGrp="1"/>
          </p:cNvGraphicFramePr>
          <p:nvPr>
            <p:extLst>
              <p:ext uri="{D42A27DB-BD31-4B8C-83A1-F6EECF244321}">
                <p14:modId xmlns:p14="http://schemas.microsoft.com/office/powerpoint/2010/main" val="3947720539"/>
              </p:ext>
            </p:extLst>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984985">
                  <a:extLst>
                    <a:ext uri="{9D8B030D-6E8A-4147-A177-3AD203B41FA5}">
                      <a16:colId xmlns:a16="http://schemas.microsoft.com/office/drawing/2014/main" val="20001"/>
                    </a:ext>
                  </a:extLst>
                </a:gridCol>
                <a:gridCol w="755427">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050" b="1" spc="-150" dirty="0">
                          <a:solidFill>
                            <a:schemeClr val="tx1"/>
                          </a:solidFill>
                          <a:latin typeface="Meiryo UI" panose="020B0604030504040204" pitchFamily="50" charset="-128"/>
                          <a:ea typeface="Meiryo UI" panose="020B0604030504040204" pitchFamily="50" charset="-128"/>
                        </a:rPr>
                        <a:t>衝撃</a:t>
                      </a:r>
                      <a:r>
                        <a:rPr kumimoji="1" lang="en-US" altLang="ja-JP" sz="1050" b="1" spc="-150" dirty="0">
                          <a:solidFill>
                            <a:schemeClr val="tx1"/>
                          </a:solidFill>
                          <a:latin typeface="Meiryo UI" panose="020B0604030504040204" pitchFamily="50" charset="-128"/>
                          <a:ea typeface="Meiryo UI" panose="020B0604030504040204" pitchFamily="50" charset="-128"/>
                        </a:rPr>
                        <a:t>+</a:t>
                      </a:r>
                      <a:r>
                        <a:rPr kumimoji="1" lang="ja-JP" altLang="en-US" sz="1050" b="1" spc="-150" dirty="0">
                          <a:solidFill>
                            <a:schemeClr val="tx1"/>
                          </a:solidFill>
                          <a:latin typeface="Meiryo UI" panose="020B0604030504040204" pitchFamily="50" charset="-128"/>
                          <a:ea typeface="Meiryo UI" panose="020B0604030504040204" pitchFamily="50" charset="-128"/>
                        </a:rPr>
                        <a:t>タイムラプス</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10.88</a:t>
                      </a:r>
                      <a:r>
                        <a:rPr kumimoji="1" lang="ja-JP" altLang="en-US" sz="1800" b="1" dirty="0">
                          <a:solidFill>
                            <a:schemeClr val="tx1"/>
                          </a:solidFill>
                          <a:latin typeface="Meiryo UI" panose="020B0604030504040204" pitchFamily="50" charset="-128"/>
                          <a:ea typeface="Meiryo UI" panose="020B0604030504040204" pitchFamily="50" charset="-128"/>
                        </a:rPr>
                        <a:t>インチ</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lvl="0" indent="0" algn="ctr" defTabSz="1720162" rtl="0" eaLnBrk="1" fontAlgn="auto" latinLnBrk="0" hangingPunct="1">
                        <a:lnSpc>
                          <a:spcPct val="100000"/>
                        </a:lnSpc>
                        <a:spcBef>
                          <a:spcPts val="0"/>
                        </a:spcBef>
                        <a:spcAft>
                          <a:spcPts val="0"/>
                        </a:spcAft>
                        <a:buClrTx/>
                        <a:buSzTx/>
                        <a:buFontTx/>
                        <a:buNone/>
                        <a:tabLst/>
                        <a:defRPr/>
                      </a:pPr>
                      <a:r>
                        <a:rPr kumimoji="1" lang="en-US" altLang="ja-JP" sz="1400" b="1" spc="-150" dirty="0">
                          <a:solidFill>
                            <a:schemeClr val="tx1"/>
                          </a:solidFill>
                          <a:latin typeface="Meiryo UI" panose="020B0604030504040204" pitchFamily="50" charset="-128"/>
                          <a:ea typeface="Meiryo UI" panose="020B0604030504040204" pitchFamily="50" charset="-128"/>
                        </a:rPr>
                        <a:t>microSD</a:t>
                      </a:r>
                    </a:p>
                    <a:p>
                      <a:pPr algn="ctr"/>
                      <a:r>
                        <a:rPr kumimoji="1" lang="en-US" altLang="ja-JP" sz="1800" b="1" dirty="0">
                          <a:solidFill>
                            <a:schemeClr val="tx1"/>
                          </a:solidFill>
                          <a:latin typeface="Meiryo UI" panose="020B0604030504040204" pitchFamily="50" charset="-128"/>
                          <a:ea typeface="Meiryo UI" panose="020B0604030504040204" pitchFamily="50" charset="-128"/>
                        </a:rPr>
                        <a:t>32GB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sp>
        <p:nvSpPr>
          <p:cNvPr id="37" name="テキスト ボックス 36"/>
          <p:cNvSpPr txBox="1"/>
          <p:nvPr/>
        </p:nvSpPr>
        <p:spPr>
          <a:xfrm>
            <a:off x="3242695" y="2375085"/>
            <a:ext cx="2668059" cy="306421"/>
          </a:xfrm>
          <a:prstGeom prst="rect">
            <a:avLst/>
          </a:prstGeom>
          <a:noFill/>
        </p:spPr>
        <p:txBody>
          <a:bodyPr wrap="square" lIns="59619" tIns="29809" rIns="59619" bIns="29809"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2FCD"/>
                </a:solidFill>
                <a:effectLst/>
                <a:uLnTx/>
                <a:uFillTx/>
                <a:latin typeface="BIZ UDPゴシック" panose="020B0400000000000000" pitchFamily="50" charset="-128"/>
                <a:ea typeface="BIZ UDPゴシック" panose="020B0400000000000000" pitchFamily="50" charset="-128"/>
                <a:cs typeface="+mn-cs"/>
              </a:rPr>
              <a:t>音声認識操作</a:t>
            </a:r>
            <a:endParaRPr kumimoji="1" lang="en-US" altLang="ja-JP" sz="1600" b="1" i="0" u="none" strike="noStrike" kern="1200" cap="none" spc="0" normalizeH="0" baseline="0" noProof="0" dirty="0">
              <a:ln>
                <a:noFill/>
              </a:ln>
              <a:solidFill>
                <a:srgbClr val="FF2FCD"/>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7" name="直線コネクタ 6"/>
          <p:cNvCxnSpPr/>
          <p:nvPr/>
        </p:nvCxnSpPr>
        <p:spPr>
          <a:xfrm>
            <a:off x="3261418" y="2772519"/>
            <a:ext cx="1767698" cy="0"/>
          </a:xfrm>
          <a:prstGeom prst="line">
            <a:avLst/>
          </a:prstGeom>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3242695" y="2829279"/>
            <a:ext cx="3885826" cy="706531"/>
          </a:xfrm>
          <a:prstGeom prst="rect">
            <a:avLst/>
          </a:prstGeom>
          <a:noFill/>
        </p:spPr>
        <p:txBody>
          <a:bodyPr wrap="square" lIns="59619" tIns="29809" rIns="59619" bIns="29809"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走行中に、声によって操作が可能になってます。</a:t>
            </a:r>
            <a:endParaRPr kumimoji="1" lang="en-US" altLang="ja-JP"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1145802" rtl="0" eaLnBrk="1" fontAlgn="auto" latinLnBrk="0" hangingPunct="1">
              <a:lnSpc>
                <a:spcPct val="100000"/>
              </a:lnSpc>
              <a:spcBef>
                <a:spcPts val="0"/>
              </a:spcBef>
              <a:spcAft>
                <a:spcPts val="0"/>
              </a:spcAft>
              <a:buClrTx/>
              <a:buSzTx/>
              <a:buFontTx/>
              <a:buNone/>
              <a:tabLst/>
              <a:defRPr/>
            </a:pPr>
            <a:r>
              <a:rPr lang="ja-JP" altLang="en-US" sz="1400" dirty="0">
                <a:solidFill>
                  <a:prstClr val="black">
                    <a:lumMod val="85000"/>
                    <a:lumOff val="15000"/>
                  </a:prstClr>
                </a:solidFill>
                <a:latin typeface="BIZ UDPゴシック" panose="020B0400000000000000" pitchFamily="50" charset="-128"/>
                <a:ea typeface="BIZ UDPゴシック" panose="020B0400000000000000" pitchFamily="50" charset="-128"/>
              </a:rPr>
              <a:t>それにより、安全に手動録画や静止画の撮影ができます。</a:t>
            </a:r>
            <a:endParaRPr kumimoji="1" lang="en-US" altLang="ja-JP"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121344" y="1462496"/>
            <a:ext cx="10148989" cy="921975"/>
          </a:xfrm>
          <a:prstGeom prst="rect">
            <a:avLst/>
          </a:prstGeom>
          <a:noFill/>
        </p:spPr>
        <p:txBody>
          <a:bodyPr wrap="square" lIns="59619" tIns="29809" rIns="59619" bIns="29809"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ルームミラー型、音声操作、バックギア連動</a:t>
            </a:r>
          </a:p>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内装にこだわるお客様におススメ</a:t>
            </a:r>
            <a:endParaRPr kumimoji="1" lang="en-US" altLang="ja-JP" sz="2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9" name="表 28"/>
          <p:cNvGraphicFramePr>
            <a:graphicFrameLocks noGrp="1"/>
          </p:cNvGraphicFramePr>
          <p:nvPr/>
        </p:nvGraphicFramePr>
        <p:xfrm>
          <a:off x="7362924" y="5508823"/>
          <a:ext cx="3096343" cy="1401496"/>
        </p:xfrm>
        <a:graphic>
          <a:graphicData uri="http://schemas.openxmlformats.org/drawingml/2006/table">
            <a:tbl>
              <a:tblPr firstRow="1" bandRow="1">
                <a:tableStyleId>{5C22544A-7EE6-4342-B048-85BDC9FD1C3A}</a:tableStyleId>
              </a:tblPr>
              <a:tblGrid>
                <a:gridCol w="2084520">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販売売価</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ja-JP" altLang="en-US"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r>
                        <a:rPr kumimoji="1" lang="ja-JP" altLang="en-US" sz="1200" b="1" baseline="0" dirty="0">
                          <a:solidFill>
                            <a:srgbClr val="FF0000"/>
                          </a:solidFill>
                          <a:latin typeface="Meiryo UI" panose="020B0604030504040204" pitchFamily="50" charset="-128"/>
                          <a:ea typeface="Meiryo UI" panose="020B0604030504040204" pitchFamily="50" charset="-128"/>
                        </a:rPr>
                        <a:t> </a:t>
                      </a:r>
                      <a:endParaRPr kumimoji="1" lang="en-US" altLang="ja-JP" sz="1200" b="1" baseline="0" dirty="0">
                        <a:solidFill>
                          <a:srgbClr val="FF0000"/>
                        </a:solidFill>
                        <a:latin typeface="Meiryo UI" panose="020B0604030504040204" pitchFamily="50" charset="-128"/>
                        <a:ea typeface="Meiryo UI" panose="020B0604030504040204" pitchFamily="50" charset="-128"/>
                      </a:endParaRPr>
                    </a:p>
                    <a:p>
                      <a:pPr algn="l"/>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7358785" y="335525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テキスト ボックス 41"/>
          <p:cNvSpPr txBox="1"/>
          <p:nvPr/>
        </p:nvSpPr>
        <p:spPr>
          <a:xfrm>
            <a:off x="7650956" y="3009877"/>
            <a:ext cx="2380766" cy="323324"/>
          </a:xfrm>
          <a:prstGeom prst="rect">
            <a:avLst/>
          </a:prstGeom>
          <a:noFill/>
        </p:spPr>
        <p:txBody>
          <a:bodyPr wrap="square" rtlCol="0">
            <a:prstTxWarp prst="textPlain">
              <a:avLst/>
            </a:prstTxWarp>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lang="en-US" altLang="ja-JP" sz="1600" b="1" dirty="0">
                <a:solidFill>
                  <a:srgbClr val="C00000"/>
                </a:solidFill>
                <a:latin typeface="Meiryo UI" panose="020B0604030504040204" pitchFamily="50" charset="-128"/>
                <a:ea typeface="Meiryo UI" panose="020B0604030504040204" pitchFamily="50" charset="-128"/>
              </a:rPr>
              <a:t>SONY</a:t>
            </a:r>
            <a:r>
              <a:rPr lang="ja-JP" altLang="en-US" sz="1600" b="1" dirty="0">
                <a:solidFill>
                  <a:srgbClr val="C00000"/>
                </a:solidFill>
                <a:latin typeface="Meiryo UI" panose="020B0604030504040204" pitchFamily="50" charset="-128"/>
                <a:ea typeface="Meiryo UI" panose="020B0604030504040204" pitchFamily="50" charset="-128"/>
              </a:rPr>
              <a:t>　スタービス　</a:t>
            </a:r>
            <a:r>
              <a:rPr kumimoji="1" lang="ja-JP" altLang="en-US" sz="16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搭載</a:t>
            </a:r>
          </a:p>
        </p:txBody>
      </p:sp>
      <p:pic>
        <p:nvPicPr>
          <p:cNvPr id="44" name="Picture 2"/>
          <p:cNvPicPr>
            <a:picLocks noChangeAspect="1" noChangeArrowheads="1"/>
          </p:cNvPicPr>
          <p:nvPr/>
        </p:nvPicPr>
        <p:blipFill>
          <a:blip r:embed="rId4"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358785" y="4383689"/>
            <a:ext cx="1732331" cy="97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9091116" y="3731045"/>
            <a:ext cx="1767698" cy="244866"/>
          </a:xfrm>
          <a:prstGeom prst="rect">
            <a:avLst/>
          </a:prstGeom>
          <a:noFill/>
        </p:spPr>
        <p:txBody>
          <a:bodyPr wrap="square" lIns="59619" tIns="29809" rIns="59619" bIns="29809"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ナイトビジョンなし</a:t>
            </a:r>
          </a:p>
        </p:txBody>
      </p:sp>
      <p:sp>
        <p:nvSpPr>
          <p:cNvPr id="31" name="テキスト ボックス 30"/>
          <p:cNvSpPr txBox="1"/>
          <p:nvPr/>
        </p:nvSpPr>
        <p:spPr>
          <a:xfrm>
            <a:off x="9091116" y="4666606"/>
            <a:ext cx="1767698" cy="244866"/>
          </a:xfrm>
          <a:prstGeom prst="rect">
            <a:avLst/>
          </a:prstGeom>
          <a:noFill/>
        </p:spPr>
        <p:txBody>
          <a:bodyPr wrap="square" lIns="59619" tIns="29809" rIns="59619" bIns="29809"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ナイトビジョンあり</a:t>
            </a:r>
          </a:p>
        </p:txBody>
      </p:sp>
      <p:pic>
        <p:nvPicPr>
          <p:cNvPr id="9" name="図 8" descr="スピーカーの一部&#10;&#10;中程度の精度で自動的に生成された説明">
            <a:extLst>
              <a:ext uri="{FF2B5EF4-FFF2-40B4-BE49-F238E27FC236}">
                <a16:creationId xmlns:a16="http://schemas.microsoft.com/office/drawing/2014/main" id="{392F76F9-912F-4E2C-85F6-8177837C5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608" y="4296465"/>
            <a:ext cx="1471956" cy="660070"/>
          </a:xfrm>
          <a:prstGeom prst="rect">
            <a:avLst/>
          </a:prstGeom>
        </p:spPr>
      </p:pic>
      <p:pic>
        <p:nvPicPr>
          <p:cNvPr id="11" name="図 10" descr="時計台の白黒写真&#10;&#10;中程度の精度で自動的に生成された説明">
            <a:extLst>
              <a:ext uri="{FF2B5EF4-FFF2-40B4-BE49-F238E27FC236}">
                <a16:creationId xmlns:a16="http://schemas.microsoft.com/office/drawing/2014/main" id="{B29D1916-506A-47A2-8BD2-80545C4AF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975" y="3923164"/>
            <a:ext cx="1375309" cy="1440357"/>
          </a:xfrm>
          <a:prstGeom prst="rect">
            <a:avLst/>
          </a:prstGeom>
        </p:spPr>
      </p:pic>
      <p:sp>
        <p:nvSpPr>
          <p:cNvPr id="2" name="テキスト ボックス 1">
            <a:extLst>
              <a:ext uri="{FF2B5EF4-FFF2-40B4-BE49-F238E27FC236}">
                <a16:creationId xmlns:a16="http://schemas.microsoft.com/office/drawing/2014/main" id="{AE683BCB-6D32-48AA-A6D7-E797551D5DAD}"/>
              </a:ext>
            </a:extLst>
          </p:cNvPr>
          <p:cNvSpPr txBox="1"/>
          <p:nvPr/>
        </p:nvSpPr>
        <p:spPr>
          <a:xfrm>
            <a:off x="234373" y="3599998"/>
            <a:ext cx="1358737" cy="646331"/>
          </a:xfrm>
          <a:prstGeom prst="rect">
            <a:avLst/>
          </a:prstGeom>
          <a:noFill/>
        </p:spPr>
        <p:txBody>
          <a:bodyPr wrap="square" rtlCol="0">
            <a:spAutoFit/>
          </a:bodyPr>
          <a:lstStyle/>
          <a:p>
            <a:r>
              <a:rPr kumimoji="1" lang="ja-JP" altLang="en-US" sz="1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フロントカメラ</a:t>
            </a:r>
            <a:endParaRPr kumimoji="1" lang="en-US" altLang="ja-JP" sz="1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endParaRPr kumimoji="1" lang="ja-JP" altLang="en-US" dirty="0"/>
          </a:p>
        </p:txBody>
      </p:sp>
      <p:sp>
        <p:nvSpPr>
          <p:cNvPr id="5" name="テキスト ボックス 4">
            <a:extLst>
              <a:ext uri="{FF2B5EF4-FFF2-40B4-BE49-F238E27FC236}">
                <a16:creationId xmlns:a16="http://schemas.microsoft.com/office/drawing/2014/main" id="{E1194DBF-7127-4A0E-B7A1-0B559E652CEC}"/>
              </a:ext>
            </a:extLst>
          </p:cNvPr>
          <p:cNvSpPr txBox="1"/>
          <p:nvPr/>
        </p:nvSpPr>
        <p:spPr>
          <a:xfrm>
            <a:off x="1832548" y="3638356"/>
            <a:ext cx="1223975" cy="646331"/>
          </a:xfrm>
          <a:prstGeom prst="rect">
            <a:avLst/>
          </a:prstGeom>
          <a:noFill/>
        </p:spPr>
        <p:txBody>
          <a:bodyPr wrap="square" rtlCol="0">
            <a:spAutoFit/>
          </a:bodyPr>
          <a:lstStyle/>
          <a:p>
            <a:pPr marL="0" marR="0" lvl="0" indent="0" algn="l" defTabSz="1145802" rtl="0" eaLnBrk="1" fontAlgn="auto" latinLnBrk="0" hangingPunct="1">
              <a:lnSpc>
                <a:spcPct val="100000"/>
              </a:lnSpc>
              <a:spcBef>
                <a:spcPts val="0"/>
              </a:spcBef>
              <a:spcAft>
                <a:spcPts val="0"/>
              </a:spcAft>
              <a:buClrTx/>
              <a:buSzTx/>
              <a:buFontTx/>
              <a:buNone/>
              <a:tabLst/>
              <a:defRPr/>
            </a:pPr>
            <a:r>
              <a:rPr lang="ja-JP" altLang="en-US" sz="1400" b="1" dirty="0">
                <a:solidFill>
                  <a:srgbClr val="C00000"/>
                </a:solidFill>
                <a:latin typeface="Meiryo UI" panose="020B0604030504040204" pitchFamily="50" charset="-128"/>
                <a:ea typeface="Meiryo UI" panose="020B0604030504040204" pitchFamily="50" charset="-128"/>
              </a:rPr>
              <a:t>リアカメラ</a:t>
            </a:r>
            <a:endParaRPr kumimoji="1" lang="en-US" altLang="ja-JP" sz="1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endParaRPr kumimoji="1" lang="ja-JP" altLang="en-US" dirty="0"/>
          </a:p>
        </p:txBody>
      </p:sp>
      <p:pic>
        <p:nvPicPr>
          <p:cNvPr id="10" name="図 9" descr="グラフィカル ユーザー インターフェイス, Web サイト&#10;&#10;自動的に生成された説明">
            <a:extLst>
              <a:ext uri="{FF2B5EF4-FFF2-40B4-BE49-F238E27FC236}">
                <a16:creationId xmlns:a16="http://schemas.microsoft.com/office/drawing/2014/main" id="{11AB7C04-DD5B-4B76-9E91-8EABF4C31F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3732" y="1492382"/>
            <a:ext cx="3885826" cy="1229000"/>
          </a:xfrm>
          <a:prstGeom prst="rect">
            <a:avLst/>
          </a:prstGeom>
        </p:spPr>
      </p:pic>
      <p:sp>
        <p:nvSpPr>
          <p:cNvPr id="18" name="円形吹き出し 30">
            <a:extLst>
              <a:ext uri="{FF2B5EF4-FFF2-40B4-BE49-F238E27FC236}">
                <a16:creationId xmlns:a16="http://schemas.microsoft.com/office/drawing/2014/main" id="{D37E9154-0783-4D87-A19F-609F75A5CCBD}"/>
              </a:ext>
            </a:extLst>
          </p:cNvPr>
          <p:cNvSpPr/>
          <p:nvPr/>
        </p:nvSpPr>
        <p:spPr>
          <a:xfrm>
            <a:off x="4982997" y="2064659"/>
            <a:ext cx="1590735" cy="639153"/>
          </a:xfrm>
          <a:prstGeom prst="wedgeEllipseCallout">
            <a:avLst>
              <a:gd name="adj1" fmla="val 53475"/>
              <a:gd name="adj2" fmla="val -41934"/>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4AE52D99-C337-453B-9276-2E6DE8515A61}"/>
              </a:ext>
            </a:extLst>
          </p:cNvPr>
          <p:cNvSpPr txBox="1"/>
          <p:nvPr/>
        </p:nvSpPr>
        <p:spPr>
          <a:xfrm>
            <a:off x="4977509" y="2215293"/>
            <a:ext cx="1862405" cy="338554"/>
          </a:xfrm>
          <a:prstGeom prst="rect">
            <a:avLst/>
          </a:prstGeom>
          <a:noFill/>
        </p:spPr>
        <p:txBody>
          <a:bodyPr wrap="square" rtlCol="0">
            <a:spAutoFit/>
          </a:bodyPr>
          <a:lstStyle/>
          <a:p>
            <a:r>
              <a:rPr kumimoji="1" lang="ja-JP" altLang="en-US" sz="16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広視野角</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で撮影！</a:t>
            </a:r>
            <a:endParaRPr kumimoji="1" lang="en-US" altLang="ja-JP" sz="1400" b="1" dirty="0"/>
          </a:p>
        </p:txBody>
      </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F9A0FCA1-101E-4560-ABDA-A72997A4C1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4737" y="3322013"/>
            <a:ext cx="2946007" cy="2161595"/>
          </a:xfrm>
          <a:prstGeom prst="rect">
            <a:avLst/>
          </a:prstGeom>
        </p:spPr>
      </p:pic>
      <p:pic>
        <p:nvPicPr>
          <p:cNvPr id="8" name="図 7" descr="建物の間の道路&#10;&#10;中程度の精度で自動的に生成された説明">
            <a:extLst>
              <a:ext uri="{FF2B5EF4-FFF2-40B4-BE49-F238E27FC236}">
                <a16:creationId xmlns:a16="http://schemas.microsoft.com/office/drawing/2014/main" id="{1AAA7D1A-62E0-4434-A3ED-A5E70E8D8B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13" y="2380698"/>
            <a:ext cx="3101505" cy="1137418"/>
          </a:xfrm>
          <a:prstGeom prst="rect">
            <a:avLst/>
          </a:prstGeom>
        </p:spPr>
      </p:pic>
    </p:spTree>
    <p:extLst>
      <p:ext uri="{BB962C8B-B14F-4D97-AF65-F5344CB8AC3E}">
        <p14:creationId xmlns:p14="http://schemas.microsoft.com/office/powerpoint/2010/main" val="423236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DF8B795-026D-7A05-80B4-2F891BEDE78E}"/>
              </a:ext>
            </a:extLst>
          </p:cNvPr>
          <p:cNvSpPr/>
          <p:nvPr/>
        </p:nvSpPr>
        <p:spPr>
          <a:xfrm>
            <a:off x="0" y="1"/>
            <a:ext cx="10693400" cy="1313997"/>
          </a:xfrm>
          <a:prstGeom prst="rect">
            <a:avLst/>
          </a:prstGeom>
          <a:gradFill flip="none" rotWithShape="1">
            <a:gsLst>
              <a:gs pos="0">
                <a:srgbClr val="66FFCC"/>
              </a:gs>
              <a:gs pos="82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9619" tIns="29809" rIns="59619" bIns="29809" rtlCol="0" anchor="ctr"/>
          <a:lstStyle/>
          <a:p>
            <a:pPr algn="ctr"/>
            <a:endParaRPr kumimoji="1" lang="ja-JP" altLang="en-US" i="1" dirty="0"/>
          </a:p>
        </p:txBody>
      </p:sp>
      <p:sp>
        <p:nvSpPr>
          <p:cNvPr id="25" name="正方形/長方形 24">
            <a:extLst>
              <a:ext uri="{FF2B5EF4-FFF2-40B4-BE49-F238E27FC236}">
                <a16:creationId xmlns:a16="http://schemas.microsoft.com/office/drawing/2014/main" id="{EAA239D4-4EB3-7ADA-0445-FA57EE6AB7CD}"/>
              </a:ext>
            </a:extLst>
          </p:cNvPr>
          <p:cNvSpPr/>
          <p:nvPr/>
        </p:nvSpPr>
        <p:spPr>
          <a:xfrm>
            <a:off x="234132" y="245463"/>
            <a:ext cx="10148989" cy="798864"/>
          </a:xfrm>
          <a:prstGeom prst="rect">
            <a:avLst/>
          </a:prstGeom>
          <a:noFill/>
        </p:spPr>
        <p:txBody>
          <a:bodyPr wrap="square" lIns="59619" tIns="29809" rIns="59619" bIns="29809">
            <a:spAutoFit/>
          </a:bodyPr>
          <a:lstStyle/>
          <a:p>
            <a:r>
              <a:rPr lang="en-US" altLang="ja-JP"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UP-K370</a:t>
            </a:r>
            <a:r>
              <a:rPr lang="ja-JP" altLang="en-US" sz="4800" i="1"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　</a:t>
            </a:r>
          </a:p>
        </p:txBody>
      </p:sp>
      <p:sp>
        <p:nvSpPr>
          <p:cNvPr id="28" name="テキスト ボックス 27">
            <a:extLst>
              <a:ext uri="{FF2B5EF4-FFF2-40B4-BE49-F238E27FC236}">
                <a16:creationId xmlns:a16="http://schemas.microsoft.com/office/drawing/2014/main" id="{D0329883-F22A-1EDA-192F-84023F182F02}"/>
              </a:ext>
            </a:extLst>
          </p:cNvPr>
          <p:cNvSpPr txBox="1"/>
          <p:nvPr/>
        </p:nvSpPr>
        <p:spPr>
          <a:xfrm>
            <a:off x="162124" y="1343797"/>
            <a:ext cx="10148989" cy="1168196"/>
          </a:xfrm>
          <a:prstGeom prst="rect">
            <a:avLst/>
          </a:prstGeom>
          <a:noFill/>
        </p:spPr>
        <p:txBody>
          <a:bodyPr wrap="square" lIns="59619" tIns="29809" rIns="59619" bIns="29809" rtlCol="0">
            <a:sp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夜間も高画質の</a:t>
            </a: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360°+</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リアカメラ</a:t>
            </a:r>
          </a:p>
          <a:p>
            <a:r>
              <a:rPr lang="ja-JP" altLang="en-US" sz="3600" b="1" dirty="0">
                <a:solidFill>
                  <a:srgbClr val="C00000"/>
                </a:solidFill>
                <a:latin typeface="Meiryo UI" panose="020B0604030504040204" pitchFamily="50" charset="-128"/>
                <a:ea typeface="Meiryo UI" panose="020B0604030504040204" pitchFamily="50" charset="-128"/>
              </a:rPr>
              <a:t>事故現場ですぐに検証ができて安心！</a:t>
            </a:r>
          </a:p>
        </p:txBody>
      </p:sp>
      <p:graphicFrame>
        <p:nvGraphicFramePr>
          <p:cNvPr id="32" name="表 31">
            <a:extLst>
              <a:ext uri="{FF2B5EF4-FFF2-40B4-BE49-F238E27FC236}">
                <a16:creationId xmlns:a16="http://schemas.microsoft.com/office/drawing/2014/main" id="{54409F4B-8830-3F78-B2F1-A23FFC8F8DA4}"/>
              </a:ext>
            </a:extLst>
          </p:cNvPr>
          <p:cNvGraphicFramePr>
            <a:graphicFrameLocks noGrp="1"/>
          </p:cNvGraphicFramePr>
          <p:nvPr/>
        </p:nvGraphicFramePr>
        <p:xfrm>
          <a:off x="7362924" y="5508823"/>
          <a:ext cx="2977737" cy="1401496"/>
        </p:xfrm>
        <a:graphic>
          <a:graphicData uri="http://schemas.openxmlformats.org/drawingml/2006/table">
            <a:tbl>
              <a:tblPr firstRow="1" bandRow="1">
                <a:tableStyleId>{5C22544A-7EE6-4342-B048-85BDC9FD1C3A}</a:tableStyleId>
              </a:tblPr>
              <a:tblGrid>
                <a:gridCol w="1965914">
                  <a:extLst>
                    <a:ext uri="{9D8B030D-6E8A-4147-A177-3AD203B41FA5}">
                      <a16:colId xmlns:a16="http://schemas.microsoft.com/office/drawing/2014/main" val="20000"/>
                    </a:ext>
                  </a:extLst>
                </a:gridCol>
                <a:gridCol w="1011823">
                  <a:extLst>
                    <a:ext uri="{9D8B030D-6E8A-4147-A177-3AD203B41FA5}">
                      <a16:colId xmlns:a16="http://schemas.microsoft.com/office/drawing/2014/main" val="20001"/>
                    </a:ext>
                  </a:extLst>
                </a:gridCol>
              </a:tblGrid>
              <a:tr h="644688">
                <a:tc gridSpan="2">
                  <a:txBody>
                    <a:bodyP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前後セット　販売価格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6808">
                <a:tc>
                  <a:txBody>
                    <a:bodyPr/>
                    <a:lstStyle/>
                    <a:p>
                      <a:pPr algn="r"/>
                      <a:endParaRPr kumimoji="1" lang="ja-JP" altLang="en-US" sz="36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dirty="0">
                          <a:solidFill>
                            <a:srgbClr val="FF0000"/>
                          </a:solidFill>
                          <a:latin typeface="Meiryo UI" panose="020B0604030504040204" pitchFamily="50" charset="-128"/>
                          <a:ea typeface="Meiryo UI" panose="020B0604030504040204" pitchFamily="50" charset="-128"/>
                        </a:rPr>
                        <a:t>円</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algn="l"/>
                      <a:r>
                        <a:rPr kumimoji="1" lang="ja-JP" altLang="en-US" sz="1200" b="1" baseline="0" dirty="0">
                          <a:solidFill>
                            <a:srgbClr val="FF0000"/>
                          </a:solidFill>
                          <a:latin typeface="Meiryo UI" panose="020B0604030504040204" pitchFamily="50" charset="-128"/>
                          <a:ea typeface="Meiryo UI" panose="020B0604030504040204" pitchFamily="50" charset="-128"/>
                        </a:rPr>
                        <a:t> </a:t>
                      </a: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税・工賃込</a:t>
                      </a:r>
                      <a:r>
                        <a:rPr kumimoji="1" lang="en-US" altLang="ja-JP" sz="1200" b="1" dirty="0">
                          <a:solidFill>
                            <a:srgbClr val="FF0000"/>
                          </a:solidFill>
                          <a:latin typeface="Meiryo UI" panose="020B0604030504040204" pitchFamily="50" charset="-128"/>
                          <a:ea typeface="Meiryo UI" panose="020B0604030504040204" pitchFamily="50" charset="-128"/>
                        </a:rPr>
                        <a:t>)</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marL="53476" marR="53476" marT="35594" marB="3559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 name="表 32">
            <a:extLst>
              <a:ext uri="{FF2B5EF4-FFF2-40B4-BE49-F238E27FC236}">
                <a16:creationId xmlns:a16="http://schemas.microsoft.com/office/drawing/2014/main" id="{15158AEC-1E7B-BCA0-D661-2BF765AD8F87}"/>
              </a:ext>
            </a:extLst>
          </p:cNvPr>
          <p:cNvGraphicFramePr>
            <a:graphicFrameLocks noGrp="1"/>
          </p:cNvGraphicFramePr>
          <p:nvPr/>
        </p:nvGraphicFramePr>
        <p:xfrm>
          <a:off x="251149" y="5492225"/>
          <a:ext cx="6961648" cy="1427757"/>
        </p:xfrm>
        <a:graphic>
          <a:graphicData uri="http://schemas.openxmlformats.org/drawingml/2006/table">
            <a:tbl>
              <a:tblPr firstRow="1" bandRow="1">
                <a:tableStyleId>{5C22544A-7EE6-4342-B048-85BDC9FD1C3A}</a:tableStyleId>
              </a:tblPr>
              <a:tblGrid>
                <a:gridCol w="870206">
                  <a:extLst>
                    <a:ext uri="{9D8B030D-6E8A-4147-A177-3AD203B41FA5}">
                      <a16:colId xmlns:a16="http://schemas.microsoft.com/office/drawing/2014/main" val="20000"/>
                    </a:ext>
                  </a:extLst>
                </a:gridCol>
                <a:gridCol w="984985">
                  <a:extLst>
                    <a:ext uri="{9D8B030D-6E8A-4147-A177-3AD203B41FA5}">
                      <a16:colId xmlns:a16="http://schemas.microsoft.com/office/drawing/2014/main" val="20001"/>
                    </a:ext>
                  </a:extLst>
                </a:gridCol>
                <a:gridCol w="755427">
                  <a:extLst>
                    <a:ext uri="{9D8B030D-6E8A-4147-A177-3AD203B41FA5}">
                      <a16:colId xmlns:a16="http://schemas.microsoft.com/office/drawing/2014/main" val="20002"/>
                    </a:ext>
                  </a:extLst>
                </a:gridCol>
                <a:gridCol w="870206">
                  <a:extLst>
                    <a:ext uri="{9D8B030D-6E8A-4147-A177-3AD203B41FA5}">
                      <a16:colId xmlns:a16="http://schemas.microsoft.com/office/drawing/2014/main" val="20003"/>
                    </a:ext>
                  </a:extLst>
                </a:gridCol>
                <a:gridCol w="870206">
                  <a:extLst>
                    <a:ext uri="{9D8B030D-6E8A-4147-A177-3AD203B41FA5}">
                      <a16:colId xmlns:a16="http://schemas.microsoft.com/office/drawing/2014/main" val="20004"/>
                    </a:ext>
                  </a:extLst>
                </a:gridCol>
                <a:gridCol w="870206">
                  <a:extLst>
                    <a:ext uri="{9D8B030D-6E8A-4147-A177-3AD203B41FA5}">
                      <a16:colId xmlns:a16="http://schemas.microsoft.com/office/drawing/2014/main" val="20005"/>
                    </a:ext>
                  </a:extLst>
                </a:gridCol>
                <a:gridCol w="870206">
                  <a:extLst>
                    <a:ext uri="{9D8B030D-6E8A-4147-A177-3AD203B41FA5}">
                      <a16:colId xmlns:a16="http://schemas.microsoft.com/office/drawing/2014/main" val="20006"/>
                    </a:ext>
                  </a:extLst>
                </a:gridCol>
                <a:gridCol w="870206">
                  <a:extLst>
                    <a:ext uri="{9D8B030D-6E8A-4147-A177-3AD203B41FA5}">
                      <a16:colId xmlns:a16="http://schemas.microsoft.com/office/drawing/2014/main" val="20007"/>
                    </a:ext>
                  </a:extLst>
                </a:gridCol>
              </a:tblGrid>
              <a:tr h="644688">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画素数</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駐車監視</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GPS</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カメラ</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液晶</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サイズ</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記録媒体</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tc>
                  <a:txBody>
                    <a:bodyPr/>
                    <a:lstStyle/>
                    <a:p>
                      <a:pPr algn="ctr"/>
                      <a:r>
                        <a:rPr kumimoji="1" lang="ja-JP" altLang="en-US" sz="1400" b="1" spc="-150" dirty="0">
                          <a:solidFill>
                            <a:schemeClr val="tx1"/>
                          </a:solidFill>
                          <a:latin typeface="Meiryo UI" panose="020B0604030504040204" pitchFamily="50" charset="-128"/>
                          <a:ea typeface="Meiryo UI" panose="020B0604030504040204" pitchFamily="50" charset="-128"/>
                        </a:rPr>
                        <a:t>フォーマット</a:t>
                      </a:r>
                      <a:endParaRPr kumimoji="1" lang="en-US" altLang="ja-JP" sz="1400" b="1" spc="-150"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フリー</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0E894"/>
                    </a:solidFill>
                  </a:tcPr>
                </a:tc>
                <a:extLst>
                  <a:ext uri="{0D108BD9-81ED-4DB2-BD59-A6C34878D82A}">
                    <a16:rowId xmlns:a16="http://schemas.microsoft.com/office/drawing/2014/main" val="10000"/>
                  </a:ext>
                </a:extLst>
              </a:tr>
              <a:tr h="783069">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前</a:t>
                      </a:r>
                      <a:r>
                        <a:rPr kumimoji="1" lang="en-US" altLang="ja-JP" sz="1400" b="1" dirty="0">
                          <a:solidFill>
                            <a:schemeClr val="tx1"/>
                          </a:solidFill>
                          <a:latin typeface="Meiryo UI" panose="020B0604030504040204" pitchFamily="50" charset="-128"/>
                          <a:ea typeface="Meiryo UI" panose="020B0604030504040204" pitchFamily="50" charset="-128"/>
                        </a:rPr>
                        <a:t>600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後</a:t>
                      </a:r>
                      <a:r>
                        <a:rPr kumimoji="1" lang="en-US" altLang="ja-JP" sz="1400" b="1" dirty="0">
                          <a:solidFill>
                            <a:schemeClr val="tx1"/>
                          </a:solidFill>
                          <a:latin typeface="Meiryo UI" panose="020B0604030504040204" pitchFamily="50" charset="-128"/>
                          <a:ea typeface="Meiryo UI" panose="020B0604030504040204" pitchFamily="50" charset="-128"/>
                        </a:rPr>
                        <a:t>200</a:t>
                      </a:r>
                      <a:r>
                        <a:rPr kumimoji="1" lang="ja-JP" altLang="en-US" sz="1400" b="1" dirty="0">
                          <a:solidFill>
                            <a:schemeClr val="tx1"/>
                          </a:solidFill>
                          <a:latin typeface="Meiryo UI" panose="020B0604030504040204" pitchFamily="50" charset="-128"/>
                          <a:ea typeface="Meiryo UI" panose="020B0604030504040204" pitchFamily="50" charset="-128"/>
                        </a:rPr>
                        <a:t>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画素</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050" b="1" spc="-150" dirty="0">
                          <a:solidFill>
                            <a:schemeClr val="tx1"/>
                          </a:solidFill>
                          <a:latin typeface="Meiryo UI" panose="020B0604030504040204" pitchFamily="50" charset="-128"/>
                          <a:ea typeface="Meiryo UI" panose="020B0604030504040204" pitchFamily="50" charset="-128"/>
                        </a:rPr>
                        <a:t>衝撃</a:t>
                      </a:r>
                      <a:r>
                        <a:rPr kumimoji="1" lang="en-US" altLang="ja-JP" sz="1050" b="1" spc="-150" dirty="0">
                          <a:solidFill>
                            <a:schemeClr val="tx1"/>
                          </a:solidFill>
                          <a:latin typeface="Meiryo UI" panose="020B0604030504040204" pitchFamily="50" charset="-128"/>
                          <a:ea typeface="Meiryo UI" panose="020B0604030504040204" pitchFamily="50" charset="-128"/>
                        </a:rPr>
                        <a:t>+</a:t>
                      </a:r>
                      <a:r>
                        <a:rPr kumimoji="1" lang="ja-JP" altLang="en-US" sz="1050" b="1" spc="-150" dirty="0">
                          <a:solidFill>
                            <a:schemeClr val="tx1"/>
                          </a:solidFill>
                          <a:latin typeface="Meiryo UI" panose="020B0604030504040204" pitchFamily="50" charset="-128"/>
                          <a:ea typeface="Meiryo UI" panose="020B0604030504040204" pitchFamily="50" charset="-128"/>
                        </a:rPr>
                        <a:t>タイムラプス</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〇</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3.0</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インチ</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algn="ct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年</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lvl="0" indent="0" algn="ctr" defTabSz="1720162" rtl="0" eaLnBrk="1" fontAlgn="auto" latinLnBrk="0" hangingPunct="1">
                        <a:lnSpc>
                          <a:spcPct val="100000"/>
                        </a:lnSpc>
                        <a:spcBef>
                          <a:spcPts val="0"/>
                        </a:spcBef>
                        <a:spcAft>
                          <a:spcPts val="0"/>
                        </a:spcAft>
                        <a:buClrTx/>
                        <a:buSzTx/>
                        <a:buFontTx/>
                        <a:buNone/>
                        <a:tabLst/>
                        <a:defRPr/>
                      </a:pPr>
                      <a:r>
                        <a:rPr kumimoji="1" lang="en-US" altLang="ja-JP" sz="1400" b="1" spc="-150" dirty="0">
                          <a:solidFill>
                            <a:schemeClr val="tx1"/>
                          </a:solidFill>
                          <a:latin typeface="Meiryo UI" panose="020B0604030504040204" pitchFamily="50" charset="-128"/>
                          <a:ea typeface="Meiryo UI" panose="020B0604030504040204" pitchFamily="50" charset="-128"/>
                        </a:rPr>
                        <a:t>microSD</a:t>
                      </a:r>
                    </a:p>
                    <a:p>
                      <a:pPr algn="ctr"/>
                      <a:r>
                        <a:rPr kumimoji="1" lang="en-US" altLang="ja-JP" sz="1800" b="1" dirty="0">
                          <a:solidFill>
                            <a:schemeClr val="tx1"/>
                          </a:solidFill>
                          <a:latin typeface="Meiryo UI" panose="020B0604030504040204" pitchFamily="50" charset="-128"/>
                          <a:ea typeface="Meiryo UI" panose="020B0604030504040204" pitchFamily="50" charset="-128"/>
                        </a:rPr>
                        <a:t>32GB</a:t>
                      </a: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tc>
                  <a:txBody>
                    <a:bodyPr/>
                    <a:lstStyle/>
                    <a:p>
                      <a:pPr marL="0" marR="0" indent="0" algn="ctr" defTabSz="2638286"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〇</a:t>
                      </a:r>
                    </a:p>
                  </a:txBody>
                  <a:tcPr marL="53476" marR="53476" marT="35594" marB="355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AEA"/>
                    </a:solidFill>
                  </a:tcPr>
                </a:tc>
                <a:extLst>
                  <a:ext uri="{0D108BD9-81ED-4DB2-BD59-A6C34878D82A}">
                    <a16:rowId xmlns:a16="http://schemas.microsoft.com/office/drawing/2014/main" val="10001"/>
                  </a:ext>
                </a:extLst>
              </a:tr>
            </a:tbl>
          </a:graphicData>
        </a:graphic>
      </p:graphicFrame>
      <p:pic>
        <p:nvPicPr>
          <p:cNvPr id="34" name="Picture 2">
            <a:extLst>
              <a:ext uri="{FF2B5EF4-FFF2-40B4-BE49-F238E27FC236}">
                <a16:creationId xmlns:a16="http://schemas.microsoft.com/office/drawing/2014/main" id="{8273DD9B-8C78-9045-8A8B-0D394E4DE99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7502432" y="1835455"/>
            <a:ext cx="1409864" cy="7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a:extLst>
              <a:ext uri="{FF2B5EF4-FFF2-40B4-BE49-F238E27FC236}">
                <a16:creationId xmlns:a16="http://schemas.microsoft.com/office/drawing/2014/main" id="{A0DC91DA-07EA-33B8-510D-24290E128A82}"/>
              </a:ext>
            </a:extLst>
          </p:cNvPr>
          <p:cNvSpPr txBox="1"/>
          <p:nvPr/>
        </p:nvSpPr>
        <p:spPr>
          <a:xfrm>
            <a:off x="7722964" y="1404367"/>
            <a:ext cx="2553134" cy="400110"/>
          </a:xfrm>
          <a:prstGeom prst="rect">
            <a:avLst/>
          </a:prstGeom>
          <a:noFill/>
        </p:spPr>
        <p:txBody>
          <a:bodyPr wrap="square" rtlCol="0">
            <a:spAutoFit/>
          </a:bodyPr>
          <a:lstStyle/>
          <a:p>
            <a:r>
              <a:rPr lang="ja-JP" altLang="en-US" sz="2000" b="1" dirty="0">
                <a:solidFill>
                  <a:srgbClr val="C00000"/>
                </a:solidFill>
                <a:latin typeface="Meiryo UI" panose="020B0604030504040204" pitchFamily="50" charset="-128"/>
                <a:ea typeface="Meiryo UI" panose="020B0604030504040204" pitchFamily="50" charset="-128"/>
              </a:rPr>
              <a:t>前後にスタービス搭載</a:t>
            </a:r>
            <a:endParaRPr kumimoji="1" lang="ja-JP" altLang="en-US" sz="2000" b="1" dirty="0">
              <a:solidFill>
                <a:srgbClr val="C00000"/>
              </a:solidFill>
              <a:latin typeface="Meiryo UI" panose="020B0604030504040204" pitchFamily="50" charset="-128"/>
              <a:ea typeface="Meiryo UI" panose="020B0604030504040204" pitchFamily="50" charset="-128"/>
            </a:endParaRPr>
          </a:p>
        </p:txBody>
      </p:sp>
      <p:pic>
        <p:nvPicPr>
          <p:cNvPr id="36" name="Picture 2">
            <a:extLst>
              <a:ext uri="{FF2B5EF4-FFF2-40B4-BE49-F238E27FC236}">
                <a16:creationId xmlns:a16="http://schemas.microsoft.com/office/drawing/2014/main" id="{E3695AD6-73B7-5FE9-FF25-FAB4B06ED85F}"/>
              </a:ext>
            </a:extLst>
          </p:cNvPr>
          <p:cNvPicPr>
            <a:picLocks noChangeAspect="1" noChangeArrowheads="1"/>
          </p:cNvPicPr>
          <p:nvPr/>
        </p:nvPicPr>
        <p:blipFill>
          <a:blip r:embed="rId4"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942592" y="1835455"/>
            <a:ext cx="1409864" cy="7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a:extLst>
              <a:ext uri="{FF2B5EF4-FFF2-40B4-BE49-F238E27FC236}">
                <a16:creationId xmlns:a16="http://schemas.microsoft.com/office/drawing/2014/main" id="{FF696B9C-6C31-85CB-0A63-BED0516E66B2}"/>
              </a:ext>
            </a:extLst>
          </p:cNvPr>
          <p:cNvSpPr txBox="1"/>
          <p:nvPr/>
        </p:nvSpPr>
        <p:spPr>
          <a:xfrm>
            <a:off x="7646448" y="2365814"/>
            <a:ext cx="1322606" cy="260255"/>
          </a:xfrm>
          <a:prstGeom prst="rect">
            <a:avLst/>
          </a:prstGeom>
          <a:noFill/>
        </p:spPr>
        <p:txBody>
          <a:bodyPr wrap="square" lIns="59619" tIns="29809" rIns="59619" bIns="29809" rtlCol="0">
            <a:spAutoFit/>
          </a:bodyPr>
          <a:lstStyle/>
          <a:p>
            <a:r>
              <a:rPr lang="ja-JP" altLang="en-US" sz="1300" dirty="0">
                <a:solidFill>
                  <a:schemeClr val="bg1"/>
                </a:solidFill>
                <a:latin typeface="BIZ UDPゴシック" panose="020B0400000000000000" pitchFamily="50" charset="-128"/>
                <a:ea typeface="BIZ UDPゴシック" panose="020B0400000000000000" pitchFamily="50" charset="-128"/>
              </a:rPr>
              <a:t>スタービスなし</a:t>
            </a:r>
          </a:p>
        </p:txBody>
      </p:sp>
      <p:sp>
        <p:nvSpPr>
          <p:cNvPr id="43" name="テキスト ボックス 42">
            <a:extLst>
              <a:ext uri="{FF2B5EF4-FFF2-40B4-BE49-F238E27FC236}">
                <a16:creationId xmlns:a16="http://schemas.microsoft.com/office/drawing/2014/main" id="{FE71B906-0F85-BDD0-A739-559246C1904B}"/>
              </a:ext>
            </a:extLst>
          </p:cNvPr>
          <p:cNvSpPr txBox="1"/>
          <p:nvPr/>
        </p:nvSpPr>
        <p:spPr>
          <a:xfrm>
            <a:off x="9101611" y="2357741"/>
            <a:ext cx="1713189" cy="260255"/>
          </a:xfrm>
          <a:prstGeom prst="rect">
            <a:avLst/>
          </a:prstGeom>
          <a:noFill/>
        </p:spPr>
        <p:txBody>
          <a:bodyPr wrap="square" lIns="59619" tIns="29809" rIns="59619" bIns="29809" rtlCol="0">
            <a:spAutoFit/>
          </a:bodyPr>
          <a:lstStyle/>
          <a:p>
            <a:r>
              <a:rPr lang="ja-JP" altLang="en-US" sz="1300" dirty="0">
                <a:solidFill>
                  <a:schemeClr val="bg1"/>
                </a:solidFill>
                <a:latin typeface="BIZ UDPゴシック" panose="020B0400000000000000" pitchFamily="50" charset="-128"/>
                <a:ea typeface="BIZ UDPゴシック" panose="020B0400000000000000" pitchFamily="50" charset="-128"/>
              </a:rPr>
              <a:t>スタービスあり</a:t>
            </a:r>
          </a:p>
        </p:txBody>
      </p:sp>
      <p:pic>
        <p:nvPicPr>
          <p:cNvPr id="45" name="図 44" descr="黒いバックグラウンドの前に立っている&#10;&#10;低い精度で自動的に生成された説明">
            <a:extLst>
              <a:ext uri="{FF2B5EF4-FFF2-40B4-BE49-F238E27FC236}">
                <a16:creationId xmlns:a16="http://schemas.microsoft.com/office/drawing/2014/main" id="{1058D751-F502-51CA-4F35-6F4B603024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1" t="9040" r="30365" b="10924"/>
          <a:stretch/>
        </p:blipFill>
        <p:spPr>
          <a:xfrm>
            <a:off x="-249296" y="3637231"/>
            <a:ext cx="1516522" cy="1383207"/>
          </a:xfrm>
          <a:prstGeom prst="rect">
            <a:avLst/>
          </a:prstGeom>
        </p:spPr>
      </p:pic>
      <p:pic>
        <p:nvPicPr>
          <p:cNvPr id="46" name="図 45" descr="人, 屋内, 持つ, 携帯電話 が含まれている画像&#10;&#10;自動的に生成された説明">
            <a:extLst>
              <a:ext uri="{FF2B5EF4-FFF2-40B4-BE49-F238E27FC236}">
                <a16:creationId xmlns:a16="http://schemas.microsoft.com/office/drawing/2014/main" id="{2EEEBEBF-27A8-0EAC-C335-7C36662A6F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975" t="9932" r="29930" b="23742"/>
          <a:stretch/>
        </p:blipFill>
        <p:spPr>
          <a:xfrm>
            <a:off x="725114" y="2793142"/>
            <a:ext cx="2670771" cy="2211625"/>
          </a:xfrm>
          <a:prstGeom prst="rect">
            <a:avLst/>
          </a:prstGeom>
        </p:spPr>
      </p:pic>
      <p:sp>
        <p:nvSpPr>
          <p:cNvPr id="47" name="テキスト ボックス 46">
            <a:extLst>
              <a:ext uri="{FF2B5EF4-FFF2-40B4-BE49-F238E27FC236}">
                <a16:creationId xmlns:a16="http://schemas.microsoft.com/office/drawing/2014/main" id="{E3815F4C-D90A-6B7E-B838-210EB7ADA301}"/>
              </a:ext>
            </a:extLst>
          </p:cNvPr>
          <p:cNvSpPr txBox="1"/>
          <p:nvPr/>
        </p:nvSpPr>
        <p:spPr>
          <a:xfrm>
            <a:off x="5778748" y="2484487"/>
            <a:ext cx="4691384" cy="614198"/>
          </a:xfrm>
          <a:prstGeom prst="rect">
            <a:avLst/>
          </a:prstGeom>
          <a:noFill/>
        </p:spPr>
        <p:txBody>
          <a:bodyPr wrap="square" lIns="59619" tIns="29809" rIns="59619" bIns="29809" rtlCol="0">
            <a:spAutoFit/>
          </a:bodyPr>
          <a:lstStyle/>
          <a:p>
            <a:endParaRPr lang="en-US" altLang="ja-JP" sz="1800" b="1" dirty="0">
              <a:solidFill>
                <a:srgbClr val="FF2FCD"/>
              </a:solidFill>
              <a:latin typeface="BIZ UDPゴシック" panose="020B0400000000000000" pitchFamily="50" charset="-128"/>
              <a:ea typeface="BIZ UDPゴシック" panose="020B0400000000000000" pitchFamily="50" charset="-128"/>
            </a:endParaRPr>
          </a:p>
          <a:p>
            <a:r>
              <a:rPr lang="ja-JP" altLang="en-US" sz="1800" b="1" dirty="0">
                <a:solidFill>
                  <a:srgbClr val="FF2FCD"/>
                </a:solidFill>
                <a:latin typeface="BIZ UDPゴシック" panose="020B0400000000000000" pitchFamily="50" charset="-128"/>
                <a:ea typeface="BIZ UDPゴシック" panose="020B0400000000000000" pitchFamily="50" charset="-128"/>
              </a:rPr>
              <a:t>パソコン不要！本体で見やすくなりました</a:t>
            </a:r>
          </a:p>
        </p:txBody>
      </p:sp>
      <p:cxnSp>
        <p:nvCxnSpPr>
          <p:cNvPr id="48" name="直線コネクタ 47">
            <a:extLst>
              <a:ext uri="{FF2B5EF4-FFF2-40B4-BE49-F238E27FC236}">
                <a16:creationId xmlns:a16="http://schemas.microsoft.com/office/drawing/2014/main" id="{8D5FF828-B4C6-D386-8F43-6E4EFE9584DA}"/>
              </a:ext>
            </a:extLst>
          </p:cNvPr>
          <p:cNvCxnSpPr>
            <a:cxnSpLocks/>
          </p:cNvCxnSpPr>
          <p:nvPr/>
        </p:nvCxnSpPr>
        <p:spPr>
          <a:xfrm flipV="1">
            <a:off x="5837668" y="3134582"/>
            <a:ext cx="4225370" cy="2125"/>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44989A58-7951-0635-3E5D-A299EC91FEA0}"/>
              </a:ext>
            </a:extLst>
          </p:cNvPr>
          <p:cNvSpPr txBox="1"/>
          <p:nvPr/>
        </p:nvSpPr>
        <p:spPr>
          <a:xfrm>
            <a:off x="5784142" y="3135156"/>
            <a:ext cx="3883038" cy="460310"/>
          </a:xfrm>
          <a:prstGeom prst="rect">
            <a:avLst/>
          </a:prstGeom>
          <a:noFill/>
        </p:spPr>
        <p:txBody>
          <a:bodyPr wrap="square" lIns="59619" tIns="29809" rIns="59619" bIns="29809" rtlCol="0">
            <a:spAutoFit/>
          </a:bodyPr>
          <a:lstStyle/>
          <a:p>
            <a:r>
              <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rPr>
              <a:t>3.0</a:t>
            </a:r>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インチの大きいタッチパネルモニター付き。</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指でなぞると</a:t>
            </a:r>
            <a:r>
              <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rPr>
              <a:t>360°</a:t>
            </a:r>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全体を見渡す事ができます。</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71DBE189-5839-45AC-39DE-324B0337A5A0}"/>
              </a:ext>
            </a:extLst>
          </p:cNvPr>
          <p:cNvGrpSpPr/>
          <p:nvPr/>
        </p:nvGrpSpPr>
        <p:grpSpPr>
          <a:xfrm>
            <a:off x="6949845" y="3882865"/>
            <a:ext cx="3113193" cy="1089488"/>
            <a:chOff x="3516819" y="4255778"/>
            <a:chExt cx="3446746" cy="1206218"/>
          </a:xfrm>
        </p:grpSpPr>
        <p:pic>
          <p:nvPicPr>
            <p:cNvPr id="51" name="Picture 4" descr="ドライブレコーダー360度撮影タイプ最新16選！全方位録画で撮り逃しなし - COBBY">
              <a:extLst>
                <a:ext uri="{FF2B5EF4-FFF2-40B4-BE49-F238E27FC236}">
                  <a16:creationId xmlns:a16="http://schemas.microsoft.com/office/drawing/2014/main" id="{74475A8E-2F53-337B-F741-5F13B15FD1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59" t="860" r="301" b="49822"/>
            <a:stretch/>
          </p:blipFill>
          <p:spPr bwMode="auto">
            <a:xfrm>
              <a:off x="3516819" y="4255779"/>
              <a:ext cx="3431673" cy="91718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ドライブレコーダー360度撮影タイプ最新16選！全方位録画で撮り逃しなし - COBBY">
              <a:extLst>
                <a:ext uri="{FF2B5EF4-FFF2-40B4-BE49-F238E27FC236}">
                  <a16:creationId xmlns:a16="http://schemas.microsoft.com/office/drawing/2014/main" id="{7939D7DF-29AE-79E5-DEEC-E002E3CFCA8C}"/>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l="5559" t="860" r="72311" b="49822"/>
            <a:stretch/>
          </p:blipFill>
          <p:spPr bwMode="auto">
            <a:xfrm>
              <a:off x="3531893" y="4256212"/>
              <a:ext cx="806696" cy="91718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ドライブレコーダー360度撮影タイプ最新16選！全方位録画で撮り逃しなし - COBBY">
              <a:extLst>
                <a:ext uri="{FF2B5EF4-FFF2-40B4-BE49-F238E27FC236}">
                  <a16:creationId xmlns:a16="http://schemas.microsoft.com/office/drawing/2014/main" id="{C16BA45E-5E4C-D8FC-F35C-A2AD6E47EE7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l="73122" t="860" r="301" b="49822"/>
            <a:stretch/>
          </p:blipFill>
          <p:spPr bwMode="auto">
            <a:xfrm>
              <a:off x="5894065" y="4255778"/>
              <a:ext cx="1069500" cy="917181"/>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AB68E3FD-1E34-8873-8D48-AEAAF3113EA3}"/>
                </a:ext>
              </a:extLst>
            </p:cNvPr>
            <p:cNvSpPr/>
            <p:nvPr/>
          </p:nvSpPr>
          <p:spPr>
            <a:xfrm>
              <a:off x="4338591" y="4255778"/>
              <a:ext cx="1555474" cy="917181"/>
            </a:xfrm>
            <a:prstGeom prst="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descr="黒いバックグラウンドの前に立っている&#10;&#10;低い精度で自動的に生成された説明">
              <a:extLst>
                <a:ext uri="{FF2B5EF4-FFF2-40B4-BE49-F238E27FC236}">
                  <a16:creationId xmlns:a16="http://schemas.microsoft.com/office/drawing/2014/main" id="{052CF1B1-5C32-63E2-F17D-78FB7D35978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rot="20927053">
              <a:off x="4901502" y="4611274"/>
              <a:ext cx="1328562" cy="850722"/>
            </a:xfrm>
            <a:prstGeom prst="rect">
              <a:avLst/>
            </a:prstGeom>
          </p:spPr>
        </p:pic>
        <p:sp>
          <p:nvSpPr>
            <p:cNvPr id="56" name="矢印: 右 55">
              <a:extLst>
                <a:ext uri="{FF2B5EF4-FFF2-40B4-BE49-F238E27FC236}">
                  <a16:creationId xmlns:a16="http://schemas.microsoft.com/office/drawing/2014/main" id="{E61EA86A-8E30-825B-670B-1D58C4337E8D}"/>
                </a:ext>
              </a:extLst>
            </p:cNvPr>
            <p:cNvSpPr/>
            <p:nvPr/>
          </p:nvSpPr>
          <p:spPr>
            <a:xfrm>
              <a:off x="6059713" y="4537747"/>
              <a:ext cx="186344" cy="396726"/>
            </a:xfrm>
            <a:prstGeom prst="righ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56">
              <a:extLst>
                <a:ext uri="{FF2B5EF4-FFF2-40B4-BE49-F238E27FC236}">
                  <a16:creationId xmlns:a16="http://schemas.microsoft.com/office/drawing/2014/main" id="{A737B18E-974F-28F2-B4D0-5483C57D49A0}"/>
                </a:ext>
              </a:extLst>
            </p:cNvPr>
            <p:cNvSpPr/>
            <p:nvPr/>
          </p:nvSpPr>
          <p:spPr>
            <a:xfrm rot="10569007">
              <a:off x="3919649" y="4530225"/>
              <a:ext cx="186344" cy="396725"/>
            </a:xfrm>
            <a:prstGeom prst="righ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a:extLst>
              <a:ext uri="{FF2B5EF4-FFF2-40B4-BE49-F238E27FC236}">
                <a16:creationId xmlns:a16="http://schemas.microsoft.com/office/drawing/2014/main" id="{5C3E63A1-CA4E-7215-2BB8-952398A48CCD}"/>
              </a:ext>
            </a:extLst>
          </p:cNvPr>
          <p:cNvSpPr txBox="1"/>
          <p:nvPr/>
        </p:nvSpPr>
        <p:spPr>
          <a:xfrm>
            <a:off x="3258468" y="2761959"/>
            <a:ext cx="1773211" cy="337199"/>
          </a:xfrm>
          <a:prstGeom prst="rect">
            <a:avLst/>
          </a:prstGeom>
          <a:noFill/>
        </p:spPr>
        <p:txBody>
          <a:bodyPr wrap="square" lIns="59619" tIns="29809" rIns="59619" bIns="29809" rtlCol="0">
            <a:spAutoFit/>
          </a:bodyPr>
          <a:lstStyle/>
          <a:p>
            <a:r>
              <a:rPr lang="ja-JP" altLang="en-US" sz="1800" b="1" dirty="0">
                <a:solidFill>
                  <a:srgbClr val="FF2FCD"/>
                </a:solidFill>
                <a:latin typeface="BIZ UDPゴシック" panose="020B0400000000000000" pitchFamily="50" charset="-128"/>
                <a:ea typeface="BIZ UDPゴシック" panose="020B0400000000000000" pitchFamily="50" charset="-128"/>
              </a:rPr>
              <a:t>リアカメラセット</a:t>
            </a:r>
          </a:p>
        </p:txBody>
      </p:sp>
      <p:cxnSp>
        <p:nvCxnSpPr>
          <p:cNvPr id="59" name="直線コネクタ 58">
            <a:extLst>
              <a:ext uri="{FF2B5EF4-FFF2-40B4-BE49-F238E27FC236}">
                <a16:creationId xmlns:a16="http://schemas.microsoft.com/office/drawing/2014/main" id="{B7A82D38-2CC2-B34F-F28D-6676D64EC60A}"/>
              </a:ext>
            </a:extLst>
          </p:cNvPr>
          <p:cNvCxnSpPr>
            <a:cxnSpLocks/>
          </p:cNvCxnSpPr>
          <p:nvPr/>
        </p:nvCxnSpPr>
        <p:spPr>
          <a:xfrm>
            <a:off x="3324013" y="3143010"/>
            <a:ext cx="2080484" cy="0"/>
          </a:xfrm>
          <a:prstGeom prst="line">
            <a:avLst/>
          </a:prstGeom>
        </p:spPr>
        <p:style>
          <a:lnRef idx="1">
            <a:schemeClr val="dk1"/>
          </a:lnRef>
          <a:fillRef idx="0">
            <a:schemeClr val="dk1"/>
          </a:fillRef>
          <a:effectRef idx="0">
            <a:schemeClr val="dk1"/>
          </a:effectRef>
          <a:fontRef idx="minor">
            <a:schemeClr val="tx1"/>
          </a:fontRef>
        </p:style>
      </p:cxnSp>
      <p:sp>
        <p:nvSpPr>
          <p:cNvPr id="60" name="テキスト ボックス 59">
            <a:extLst>
              <a:ext uri="{FF2B5EF4-FFF2-40B4-BE49-F238E27FC236}">
                <a16:creationId xmlns:a16="http://schemas.microsoft.com/office/drawing/2014/main" id="{18E2B915-7E9C-30D1-A28D-CB7503E0AAEE}"/>
              </a:ext>
            </a:extLst>
          </p:cNvPr>
          <p:cNvSpPr txBox="1"/>
          <p:nvPr/>
        </p:nvSpPr>
        <p:spPr>
          <a:xfrm>
            <a:off x="3258468" y="3134582"/>
            <a:ext cx="2259627" cy="660365"/>
          </a:xfrm>
          <a:prstGeom prst="rect">
            <a:avLst/>
          </a:prstGeom>
          <a:noFill/>
        </p:spPr>
        <p:txBody>
          <a:bodyPr wrap="square" lIns="59619" tIns="29809" rIns="59619" bIns="29809" rtlCol="0">
            <a:spAutoFit/>
          </a:bodyPr>
          <a:lstStyle/>
          <a:p>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フロントだけでは十分に撮影できない後の車のナンバーもしっかり対策！</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61" name="グループ化 60">
            <a:extLst>
              <a:ext uri="{FF2B5EF4-FFF2-40B4-BE49-F238E27FC236}">
                <a16:creationId xmlns:a16="http://schemas.microsoft.com/office/drawing/2014/main" id="{443058E6-1271-C8BE-CE22-E6F2A8E41583}"/>
              </a:ext>
            </a:extLst>
          </p:cNvPr>
          <p:cNvGrpSpPr/>
          <p:nvPr/>
        </p:nvGrpSpPr>
        <p:grpSpPr>
          <a:xfrm rot="16200000">
            <a:off x="3582471" y="3397140"/>
            <a:ext cx="1561727" cy="2122087"/>
            <a:chOff x="8429026" y="1505203"/>
            <a:chExt cx="3282250" cy="4221669"/>
          </a:xfrm>
        </p:grpSpPr>
        <p:sp>
          <p:nvSpPr>
            <p:cNvPr id="62" name="正方形/長方形 61">
              <a:extLst>
                <a:ext uri="{FF2B5EF4-FFF2-40B4-BE49-F238E27FC236}">
                  <a16:creationId xmlns:a16="http://schemas.microsoft.com/office/drawing/2014/main" id="{D5FED1AB-61D3-E560-A3FA-8A2A9922E625}"/>
                </a:ext>
              </a:extLst>
            </p:cNvPr>
            <p:cNvSpPr/>
            <p:nvPr/>
          </p:nvSpPr>
          <p:spPr>
            <a:xfrm>
              <a:off x="8429026" y="1505203"/>
              <a:ext cx="2849043" cy="42216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F97795C1-5C52-874C-B105-79141E13F7A8}"/>
                </a:ext>
              </a:extLst>
            </p:cNvPr>
            <p:cNvCxnSpPr>
              <a:cxnSpLocks/>
            </p:cNvCxnSpPr>
            <p:nvPr/>
          </p:nvCxnSpPr>
          <p:spPr>
            <a:xfrm>
              <a:off x="9301481" y="1505203"/>
              <a:ext cx="0" cy="11293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7FA6AD8-5DA5-6B36-1A34-0A76E6A9C3A8}"/>
                </a:ext>
              </a:extLst>
            </p:cNvPr>
            <p:cNvCxnSpPr>
              <a:cxnSpLocks/>
            </p:cNvCxnSpPr>
            <p:nvPr/>
          </p:nvCxnSpPr>
          <p:spPr>
            <a:xfrm>
              <a:off x="9301481" y="3528781"/>
              <a:ext cx="0" cy="14225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5E9A538-1652-AD62-629D-03F06D3D1B3B}"/>
                </a:ext>
              </a:extLst>
            </p:cNvPr>
            <p:cNvCxnSpPr>
              <a:cxnSpLocks/>
            </p:cNvCxnSpPr>
            <p:nvPr/>
          </p:nvCxnSpPr>
          <p:spPr>
            <a:xfrm>
              <a:off x="10385060" y="1505203"/>
              <a:ext cx="0" cy="11293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CEB0518F-3E32-CF2B-ECAF-2C114AF0F8A9}"/>
                </a:ext>
              </a:extLst>
            </p:cNvPr>
            <p:cNvCxnSpPr>
              <a:cxnSpLocks/>
            </p:cNvCxnSpPr>
            <p:nvPr/>
          </p:nvCxnSpPr>
          <p:spPr>
            <a:xfrm>
              <a:off x="10385060" y="3528781"/>
              <a:ext cx="0" cy="14225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142023A-41D1-EB5C-F2EB-6BB4F530F0C9}"/>
                </a:ext>
              </a:extLst>
            </p:cNvPr>
            <p:cNvCxnSpPr>
              <a:cxnSpLocks/>
            </p:cNvCxnSpPr>
            <p:nvPr/>
          </p:nvCxnSpPr>
          <p:spPr>
            <a:xfrm>
              <a:off x="9301481" y="5647770"/>
              <a:ext cx="0" cy="791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B737C092-A45A-2DAB-95EB-023B6B349B1C}"/>
                </a:ext>
              </a:extLst>
            </p:cNvPr>
            <p:cNvCxnSpPr>
              <a:cxnSpLocks/>
            </p:cNvCxnSpPr>
            <p:nvPr/>
          </p:nvCxnSpPr>
          <p:spPr>
            <a:xfrm>
              <a:off x="10385060" y="5647770"/>
              <a:ext cx="0" cy="791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9" name="Picture 2">
              <a:extLst>
                <a:ext uri="{FF2B5EF4-FFF2-40B4-BE49-F238E27FC236}">
                  <a16:creationId xmlns:a16="http://schemas.microsoft.com/office/drawing/2014/main" id="{1B299980-8BBB-6242-9267-851A7EB9262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9073283" y="2435829"/>
              <a:ext cx="1613483" cy="161348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01CBB724-53B6-E43E-0DB0-0BFC485F49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10008066" y="1668971"/>
              <a:ext cx="1703210" cy="170321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a:extLst>
                <a:ext uri="{FF2B5EF4-FFF2-40B4-BE49-F238E27FC236}">
                  <a16:creationId xmlns:a16="http://schemas.microsoft.com/office/drawing/2014/main" id="{D8837971-FA14-13CB-335A-FBD7A42CF31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9036807" y="3951943"/>
              <a:ext cx="1686433" cy="1686433"/>
            </a:xfrm>
            <a:prstGeom prst="rect">
              <a:avLst/>
            </a:prstGeom>
            <a:noFill/>
            <a:extLst>
              <a:ext uri="{909E8E84-426E-40DD-AFC4-6F175D3DCCD1}">
                <a14:hiddenFill xmlns:a14="http://schemas.microsoft.com/office/drawing/2010/main">
                  <a:solidFill>
                    <a:srgbClr val="FFFFFF"/>
                  </a:solidFill>
                </a14:hiddenFill>
              </a:ext>
            </a:extLst>
          </p:spPr>
        </p:pic>
        <p:sp>
          <p:nvSpPr>
            <p:cNvPr id="72" name="楕円 71">
              <a:extLst>
                <a:ext uri="{FF2B5EF4-FFF2-40B4-BE49-F238E27FC236}">
                  <a16:creationId xmlns:a16="http://schemas.microsoft.com/office/drawing/2014/main" id="{B0BA97D1-C893-2EE8-44C3-4644AD092518}"/>
                </a:ext>
              </a:extLst>
            </p:cNvPr>
            <p:cNvSpPr/>
            <p:nvPr/>
          </p:nvSpPr>
          <p:spPr>
            <a:xfrm>
              <a:off x="9068423" y="2259052"/>
              <a:ext cx="1686432" cy="1636278"/>
            </a:xfrm>
            <a:prstGeom prst="ellipse">
              <a:avLst/>
            </a:prstGeom>
            <a:solidFill>
              <a:srgbClr val="FF2F7E">
                <a:alpha val="24706"/>
              </a:srgbClr>
            </a:solidFill>
            <a:ln w="12700">
              <a:solidFill>
                <a:srgbClr val="FF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部分円 72">
              <a:extLst>
                <a:ext uri="{FF2B5EF4-FFF2-40B4-BE49-F238E27FC236}">
                  <a16:creationId xmlns:a16="http://schemas.microsoft.com/office/drawing/2014/main" id="{FD628AEB-D604-B886-0574-D6550BE4F242}"/>
                </a:ext>
              </a:extLst>
            </p:cNvPr>
            <p:cNvSpPr/>
            <p:nvPr/>
          </p:nvSpPr>
          <p:spPr>
            <a:xfrm>
              <a:off x="8950037" y="3031418"/>
              <a:ext cx="1834213" cy="1525881"/>
            </a:xfrm>
            <a:prstGeom prst="pie">
              <a:avLst>
                <a:gd name="adj1" fmla="val 2157567"/>
                <a:gd name="adj2" fmla="val 8347471"/>
              </a:avLst>
            </a:prstGeom>
            <a:solidFill>
              <a:srgbClr val="FFFF99">
                <a:alpha val="2902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4" name="Picture 8" descr="上から見たオートバイのフリー素材 大サイズ">
              <a:extLst>
                <a:ext uri="{FF2B5EF4-FFF2-40B4-BE49-F238E27FC236}">
                  <a16:creationId xmlns:a16="http://schemas.microsoft.com/office/drawing/2014/main" id="{244CB64D-8DA1-92FD-9309-7DE4B16EE3E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flipV="1">
              <a:off x="8617859" y="2967298"/>
              <a:ext cx="909550" cy="421088"/>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図 74" descr="ガラス が含まれている画像&#10;&#10;自動的に生成された説明">
            <a:extLst>
              <a:ext uri="{FF2B5EF4-FFF2-40B4-BE49-F238E27FC236}">
                <a16:creationId xmlns:a16="http://schemas.microsoft.com/office/drawing/2014/main" id="{B98D1559-D6C6-2D68-7FF0-EACAB35254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06740" y="3870073"/>
            <a:ext cx="1192902" cy="1038212"/>
          </a:xfrm>
          <a:prstGeom prst="rect">
            <a:avLst/>
          </a:prstGeom>
        </p:spPr>
      </p:pic>
      <p:sp>
        <p:nvSpPr>
          <p:cNvPr id="76" name="テキスト ボックス 75">
            <a:extLst>
              <a:ext uri="{FF2B5EF4-FFF2-40B4-BE49-F238E27FC236}">
                <a16:creationId xmlns:a16="http://schemas.microsoft.com/office/drawing/2014/main" id="{6AB8916D-24E5-3EFD-D370-E4705084EDA6}"/>
              </a:ext>
            </a:extLst>
          </p:cNvPr>
          <p:cNvSpPr txBox="1"/>
          <p:nvPr/>
        </p:nvSpPr>
        <p:spPr>
          <a:xfrm>
            <a:off x="5968919" y="4972352"/>
            <a:ext cx="620886" cy="260255"/>
          </a:xfrm>
          <a:prstGeom prst="rect">
            <a:avLst/>
          </a:prstGeom>
          <a:noFill/>
        </p:spPr>
        <p:txBody>
          <a:bodyPr wrap="square" lIns="59619" tIns="29809" rIns="59619" bIns="29809" rtlCol="0">
            <a:spAutoFit/>
          </a:bodyPr>
          <a:lstStyle/>
          <a:p>
            <a:pPr algn="ctr"/>
            <a:r>
              <a:rPr lang="ja-JP" altLang="en-US" sz="1300" dirty="0">
                <a:solidFill>
                  <a:schemeClr val="tx1">
                    <a:lumMod val="85000"/>
                    <a:lumOff val="15000"/>
                  </a:schemeClr>
                </a:solidFill>
                <a:latin typeface="BIZ UDPゴシック" panose="020B0400000000000000" pitchFamily="50" charset="-128"/>
                <a:ea typeface="BIZ UDPゴシック" panose="020B0400000000000000" pitchFamily="50" charset="-128"/>
              </a:rPr>
              <a:t>従来型</a:t>
            </a:r>
            <a:endPar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59BA7295-7D09-AB17-42E2-DC358979D106}"/>
              </a:ext>
            </a:extLst>
          </p:cNvPr>
          <p:cNvSpPr txBox="1"/>
          <p:nvPr/>
        </p:nvSpPr>
        <p:spPr>
          <a:xfrm>
            <a:off x="8010376" y="4972351"/>
            <a:ext cx="972542" cy="260255"/>
          </a:xfrm>
          <a:prstGeom prst="rect">
            <a:avLst/>
          </a:prstGeom>
          <a:noFill/>
        </p:spPr>
        <p:txBody>
          <a:bodyPr wrap="square" lIns="59619" tIns="29809" rIns="59619" bIns="29809" rtlCol="0">
            <a:spAutoFit/>
          </a:bodyPr>
          <a:lstStyle/>
          <a:p>
            <a:pPr algn="ctr"/>
            <a:r>
              <a:rPr lang="en-US" altLang="ja-JP" sz="1300" dirty="0">
                <a:solidFill>
                  <a:schemeClr val="tx1">
                    <a:lumMod val="85000"/>
                    <a:lumOff val="15000"/>
                  </a:schemeClr>
                </a:solidFill>
                <a:latin typeface="BIZ UDPゴシック" panose="020B0400000000000000" pitchFamily="50" charset="-128"/>
                <a:ea typeface="BIZ UDPゴシック" panose="020B0400000000000000" pitchFamily="50" charset="-128"/>
              </a:rPr>
              <a:t>UP-K370</a:t>
            </a:r>
          </a:p>
        </p:txBody>
      </p:sp>
    </p:spTree>
    <p:extLst>
      <p:ext uri="{BB962C8B-B14F-4D97-AF65-F5344CB8AC3E}">
        <p14:creationId xmlns:p14="http://schemas.microsoft.com/office/powerpoint/2010/main" val="1229829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6778</TotalTime>
  <Words>654</Words>
  <Application>Microsoft Office PowerPoint</Application>
  <PresentationFormat>ユーザー設定</PresentationFormat>
  <Paragraphs>239</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BIZ UDPゴシック</vt:lpstr>
      <vt:lpstr>HGP創英角ｺﾞｼｯｸUB</vt: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　武俊</dc:creator>
  <cp:lastModifiedBy>Sakata</cp:lastModifiedBy>
  <cp:revision>178</cp:revision>
  <cp:lastPrinted>2021-11-22T07:54:57Z</cp:lastPrinted>
  <dcterms:created xsi:type="dcterms:W3CDTF">2016-06-10T01:07:14Z</dcterms:created>
  <dcterms:modified xsi:type="dcterms:W3CDTF">2022-06-02T13:33:55Z</dcterms:modified>
</cp:coreProperties>
</file>